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image21.jpg" ContentType="image/jpg"/>
  <Override PartName="/ppt/media/image22.jpg" ContentType="image/jpg"/>
  <Override PartName="/ppt/media/image23.jpg" ContentType="image/jpg"/>
  <Override PartName="/ppt/media/image24.jpg" ContentType="image/jpg"/>
  <Override PartName="/ppt/media/image25.jpg" ContentType="image/jpg"/>
  <Override PartName="/ppt/notesSlides/notesSlide2.xml" ContentType="application/vnd.openxmlformats-officedocument.presentationml.notesSlide+xml"/>
  <Override PartName="/ppt/media/image30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56" r:id="rId2"/>
    <p:sldId id="274" r:id="rId3"/>
    <p:sldId id="259" r:id="rId4"/>
    <p:sldId id="260" r:id="rId5"/>
    <p:sldId id="261" r:id="rId6"/>
    <p:sldId id="282" r:id="rId7"/>
    <p:sldId id="281" r:id="rId8"/>
    <p:sldId id="283" r:id="rId9"/>
    <p:sldId id="284" r:id="rId10"/>
    <p:sldId id="285" r:id="rId11"/>
    <p:sldId id="275" r:id="rId12"/>
    <p:sldId id="258" r:id="rId13"/>
    <p:sldId id="278" r:id="rId14"/>
    <p:sldId id="276" r:id="rId15"/>
    <p:sldId id="277" r:id="rId16"/>
    <p:sldId id="279" r:id="rId17"/>
    <p:sldId id="262" r:id="rId18"/>
    <p:sldId id="263" r:id="rId19"/>
    <p:sldId id="264" r:id="rId20"/>
    <p:sldId id="265" r:id="rId21"/>
    <p:sldId id="266" r:id="rId22"/>
    <p:sldId id="267" r:id="rId23"/>
    <p:sldId id="268" r:id="rId24"/>
    <p:sldId id="269" r:id="rId25"/>
    <p:sldId id="280" r:id="rId26"/>
    <p:sldId id="286" r:id="rId27"/>
    <p:sldId id="287" r:id="rId28"/>
    <p:sldId id="288" r:id="rId29"/>
    <p:sldId id="270" r:id="rId30"/>
    <p:sldId id="271" r:id="rId31"/>
    <p:sldId id="273" r:id="rId32"/>
    <p:sldId id="272" r:id="rId33"/>
    <p:sldId id="289" r:id="rId34"/>
    <p:sldId id="257" r:id="rId35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4">
          <p15:clr>
            <a:srgbClr val="A4A3A4"/>
          </p15:clr>
        </p15:guide>
        <p15:guide id="2" pos="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184E"/>
    <a:srgbClr val="ABAC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7" autoAdjust="0"/>
    <p:restoredTop sz="94687" autoAdjust="0"/>
  </p:normalViewPr>
  <p:slideViewPr>
    <p:cSldViewPr snapToObjects="1" showGuides="1">
      <p:cViewPr varScale="1">
        <p:scale>
          <a:sx n="140" d="100"/>
          <a:sy n="140" d="100"/>
        </p:scale>
        <p:origin x="102" y="114"/>
      </p:cViewPr>
      <p:guideLst>
        <p:guide orient="horz" pos="84"/>
        <p:guide pos="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42A197-4C72-BE4E-BE07-A9164A1AB175}" type="datetimeFigureOut">
              <a:rPr lang="de-DE" smtClean="0"/>
              <a:pPr/>
              <a:t>07.02.2017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FF5D0B-65C5-974F-A2D6-C217ECFB51CE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9416236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A50A45-FA02-C141-B947-03FCA75F6A15}" type="datetimeFigureOut">
              <a:rPr lang="de-DE" smtClean="0"/>
              <a:pPr/>
              <a:t>07.02.2017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9E4478-87AE-6640-BA8A-6D9C29E59DD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566614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9E4478-87AE-6640-BA8A-6D9C29E59DD5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3203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9E4478-87AE-6640-BA8A-6D9C29E59DD5}" type="slidenum">
              <a:rPr lang="de-DE" smtClean="0"/>
              <a:pPr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5730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60BC5-33E3-644D-9D92-197F2C7A6FE3}" type="datetime1">
              <a:rPr lang="de-DE" smtClean="0"/>
              <a:pPr/>
              <a:t>07.02.2017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ASTA - Ihr Systempartner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6E2CB-9687-CE4F-B719-F798F1EF16E3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6FA34-3997-084A-8973-F4F4F78E21BC}" type="datetime1">
              <a:rPr lang="de-DE" smtClean="0"/>
              <a:pPr/>
              <a:t>07.02.2017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ASTA - Ihr Systempartner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6E2CB-9687-CE4F-B719-F798F1EF16E3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C289-0FD7-9B46-9F85-245F3C789106}" type="datetime1">
              <a:rPr lang="de-DE" smtClean="0"/>
              <a:pPr/>
              <a:t>07.02.2017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ASTA - Ihr Systempartner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6E2CB-9687-CE4F-B719-F798F1EF16E3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E6FA1-46F8-264F-8649-28C8A14E551C}" type="datetime1">
              <a:rPr lang="de-DE" smtClean="0"/>
              <a:pPr/>
              <a:t>07.02.2017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ASTA - Ihr Systempartner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6E2CB-9687-CE4F-B719-F798F1EF16E3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96CC4-6C1A-E448-8DBC-B7587CA77267}" type="datetime1">
              <a:rPr lang="de-DE" smtClean="0"/>
              <a:pPr/>
              <a:t>07.02.2017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ASTA - Ihr Systempartner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6E2CB-9687-CE4F-B719-F798F1EF16E3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5CE62-6233-C647-87C1-E35B4E260FC6}" type="datetime1">
              <a:rPr lang="de-DE" smtClean="0"/>
              <a:pPr/>
              <a:t>07.02.2017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ASTA - Ihr Systempartner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6E2CB-9687-CE4F-B719-F798F1EF16E3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F1120-4A42-6B40-9107-52E7EB16B429}" type="datetime1">
              <a:rPr lang="de-DE" smtClean="0"/>
              <a:pPr/>
              <a:t>07.02.2017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ASTA - Ihr Systempartner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6E2CB-9687-CE4F-B719-F798F1EF16E3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F6236-9184-E549-AED3-394D985717D4}" type="datetime1">
              <a:rPr lang="de-DE" smtClean="0"/>
              <a:pPr/>
              <a:t>07.02.2017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ASTA - Ihr Systempartner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6E2CB-9687-CE4F-B719-F798F1EF16E3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A715-55CF-804A-90B7-3907E4AE0C03}" type="datetime1">
              <a:rPr lang="de-DE" smtClean="0"/>
              <a:pPr/>
              <a:t>07.02.2017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ASTA - Ihr Systempartner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6E2CB-9687-CE4F-B719-F798F1EF16E3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34C9E-35EC-834B-B2AC-61E8123B9B41}" type="datetime1">
              <a:rPr lang="de-DE" smtClean="0"/>
              <a:pPr/>
              <a:t>07.02.2017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ASTA - Ihr Systempartner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6E2CB-9687-CE4F-B719-F798F1EF16E3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99449-169F-2E40-A283-3BB60D890693}" type="datetime1">
              <a:rPr lang="de-DE" smtClean="0"/>
              <a:pPr/>
              <a:t>07.02.2017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ASTA - Ihr Systempartner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6E2CB-9687-CE4F-B719-F798F1EF16E3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592182-6B24-5543-8B9B-FB8D6583817D}" type="datetime1">
              <a:rPr lang="de-DE" smtClean="0"/>
              <a:pPr/>
              <a:t>07.02.2017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ASTA - Ihr Systempartner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96E2CB-9687-CE4F-B719-F798F1EF16E3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13" Type="http://schemas.openxmlformats.org/officeDocument/2006/relationships/image" Target="../media/image13.png"/><Relationship Id="rId18" Type="http://schemas.openxmlformats.org/officeDocument/2006/relationships/image" Target="../media/image18.jpg"/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11" Type="http://schemas.openxmlformats.org/officeDocument/2006/relationships/image" Target="../media/image11.png"/><Relationship Id="rId5" Type="http://schemas.openxmlformats.org/officeDocument/2006/relationships/image" Target="../media/image5.jp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jpg"/><Relationship Id="rId4" Type="http://schemas.openxmlformats.org/officeDocument/2006/relationships/image" Target="../media/image4.jp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 descr="Shotshop_frs-fi5.jpg"/>
          <p:cNvPicPr>
            <a:picLocks noChangeAspect="1"/>
          </p:cNvPicPr>
          <p:nvPr/>
        </p:nvPicPr>
        <p:blipFill>
          <a:blip r:embed="rId2"/>
          <a:srcRect t="16379" b="28579"/>
          <a:stretch>
            <a:fillRect/>
          </a:stretch>
        </p:blipFill>
        <p:spPr>
          <a:xfrm>
            <a:off x="152400" y="133350"/>
            <a:ext cx="8839200" cy="4876801"/>
          </a:xfrm>
          <a:prstGeom prst="rect">
            <a:avLst/>
          </a:prstGeom>
        </p:spPr>
      </p:pic>
      <p:pic>
        <p:nvPicPr>
          <p:cNvPr id="11" name="Bild 10" descr="footer.png"/>
          <p:cNvPicPr>
            <a:picLocks noChangeAspect="1"/>
          </p:cNvPicPr>
          <p:nvPr/>
        </p:nvPicPr>
        <p:blipFill>
          <a:blip r:embed="rId3"/>
          <a:srcRect b="91168"/>
          <a:stretch>
            <a:fillRect/>
          </a:stretch>
        </p:blipFill>
        <p:spPr>
          <a:xfrm>
            <a:off x="420236" y="4591050"/>
            <a:ext cx="8342764" cy="552450"/>
          </a:xfrm>
          <a:prstGeom prst="rect">
            <a:avLst/>
          </a:prstGeom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457200" y="4857750"/>
            <a:ext cx="2133600" cy="273844"/>
          </a:xfrm>
        </p:spPr>
        <p:txBody>
          <a:bodyPr/>
          <a:lstStyle/>
          <a:p>
            <a:fld id="{78CC73E0-C064-3F48-AFA4-34F50C2B1C53}" type="datetime1">
              <a:rPr lang="de-DE" sz="900" smtClean="0">
                <a:solidFill>
                  <a:schemeClr val="bg1">
                    <a:lumMod val="95000"/>
                  </a:schemeClr>
                </a:solidFill>
                <a:latin typeface="Frutiger LT Pro 45 Light" panose="020B0403030504020204" pitchFamily="34" charset="0"/>
                <a:cs typeface="Arial"/>
              </a:rPr>
              <a:pPr/>
              <a:t>07.02.2017</a:t>
            </a:fld>
            <a:endParaRPr lang="de-DE" sz="900" dirty="0">
              <a:solidFill>
                <a:schemeClr val="bg1">
                  <a:lumMod val="95000"/>
                </a:schemeClr>
              </a:solidFill>
              <a:latin typeface="Frutiger LT Pro 45 Light" panose="020B0403030504020204" pitchFamily="34" charset="0"/>
              <a:cs typeface="Arial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>
          <a:xfrm>
            <a:off x="6553200" y="4857750"/>
            <a:ext cx="2133600" cy="273844"/>
          </a:xfrm>
        </p:spPr>
        <p:txBody>
          <a:bodyPr/>
          <a:lstStyle/>
          <a:p>
            <a:fld id="{EF96E2CB-9687-CE4F-B719-F798F1EF16E3}" type="slidenum">
              <a:rPr lang="de-DE" sz="900" smtClean="0">
                <a:solidFill>
                  <a:srgbClr val="F2F2F2"/>
                </a:solidFill>
                <a:latin typeface="Frutiger LT Pro 45 Light" panose="020B0403030504020204" pitchFamily="34" charset="0"/>
                <a:cs typeface="Arial"/>
              </a:rPr>
              <a:pPr/>
              <a:t>1</a:t>
            </a:fld>
            <a:endParaRPr lang="de-DE" sz="900" dirty="0">
              <a:solidFill>
                <a:srgbClr val="F2F2F2"/>
              </a:solidFill>
              <a:latin typeface="Frutiger LT Pro 45 Light" panose="020B0403030504020204" pitchFamily="34" charset="0"/>
              <a:cs typeface="Arial"/>
            </a:endParaRP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>
          <a:xfrm>
            <a:off x="3124200" y="4857750"/>
            <a:ext cx="2895600" cy="273844"/>
          </a:xfrm>
        </p:spPr>
        <p:txBody>
          <a:bodyPr/>
          <a:lstStyle/>
          <a:p>
            <a:r>
              <a:rPr lang="de-DE" sz="900" dirty="0">
                <a:solidFill>
                  <a:srgbClr val="F2F2F2"/>
                </a:solidFill>
                <a:latin typeface="Frutiger LT Pro 45 Light" panose="020B0403030504020204" pitchFamily="34" charset="0"/>
                <a:cs typeface="Arial"/>
              </a:rPr>
              <a:t>ASTA</a:t>
            </a:r>
          </a:p>
        </p:txBody>
      </p:sp>
      <p:pic>
        <p:nvPicPr>
          <p:cNvPr id="10" name="Bild 9" descr="ASTA-Logo_CMYK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7846" y="0"/>
            <a:ext cx="925154" cy="1473325"/>
          </a:xfrm>
          <a:prstGeom prst="rect">
            <a:avLst/>
          </a:prstGeom>
        </p:spPr>
      </p:pic>
      <p:sp>
        <p:nvSpPr>
          <p:cNvPr id="12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3563888" y="2037829"/>
            <a:ext cx="5410200" cy="1470025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algn="l"/>
            <a:r>
              <a:rPr lang="de-DE" sz="2400" dirty="0">
                <a:solidFill>
                  <a:srgbClr val="02225E"/>
                </a:solidFill>
                <a:latin typeface="Frutiger LT Pro 47 Light Cn" panose="020B0706030504020204" pitchFamily="34" charset="0"/>
                <a:cs typeface="Arial"/>
              </a:rPr>
              <a:t>Arbeitsschutz für Mittelstand, Industrie &amp; öffentliche Hand</a:t>
            </a:r>
            <a:br>
              <a:rPr lang="de-DE" sz="2400" dirty="0">
                <a:latin typeface="Arial"/>
                <a:cs typeface="Arial"/>
              </a:rPr>
            </a:br>
            <a:endParaRPr lang="de-DE" sz="24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/>
          <p:cNvSpPr/>
          <p:nvPr/>
        </p:nvSpPr>
        <p:spPr>
          <a:xfrm>
            <a:off x="152400" y="133350"/>
            <a:ext cx="8839200" cy="4876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Bild 10" descr="footer.png"/>
          <p:cNvPicPr>
            <a:picLocks noChangeAspect="1"/>
          </p:cNvPicPr>
          <p:nvPr/>
        </p:nvPicPr>
        <p:blipFill>
          <a:blip r:embed="rId2"/>
          <a:srcRect b="91168"/>
          <a:stretch>
            <a:fillRect/>
          </a:stretch>
        </p:blipFill>
        <p:spPr>
          <a:xfrm>
            <a:off x="420236" y="4591050"/>
            <a:ext cx="8342764" cy="552450"/>
          </a:xfrm>
          <a:prstGeom prst="rect">
            <a:avLst/>
          </a:prstGeom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457200" y="4857750"/>
            <a:ext cx="2133600" cy="273844"/>
          </a:xfrm>
        </p:spPr>
        <p:txBody>
          <a:bodyPr/>
          <a:lstStyle/>
          <a:p>
            <a:fld id="{78CC73E0-C064-3F48-AFA4-34F50C2B1C53}" type="datetime1">
              <a:rPr lang="de-DE" sz="900" smtClean="0">
                <a:solidFill>
                  <a:schemeClr val="bg1">
                    <a:lumMod val="95000"/>
                  </a:schemeClr>
                </a:solidFill>
                <a:latin typeface="Frutiger LT Pro 45 Light" panose="020B0403030504020204" pitchFamily="34" charset="0"/>
                <a:cs typeface="Arial"/>
              </a:rPr>
              <a:pPr/>
              <a:t>07.02.2017</a:t>
            </a:fld>
            <a:endParaRPr lang="de-DE" sz="900" dirty="0">
              <a:solidFill>
                <a:schemeClr val="bg1">
                  <a:lumMod val="95000"/>
                </a:schemeClr>
              </a:solidFill>
              <a:latin typeface="Frutiger LT Pro 45 Light" panose="020B0403030504020204" pitchFamily="34" charset="0"/>
              <a:cs typeface="Arial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>
          <a:xfrm>
            <a:off x="6553200" y="4857750"/>
            <a:ext cx="2133600" cy="273844"/>
          </a:xfrm>
        </p:spPr>
        <p:txBody>
          <a:bodyPr/>
          <a:lstStyle/>
          <a:p>
            <a:fld id="{EF96E2CB-9687-CE4F-B719-F798F1EF16E3}" type="slidenum">
              <a:rPr lang="de-DE" sz="900" smtClean="0">
                <a:solidFill>
                  <a:srgbClr val="F2F2F2"/>
                </a:solidFill>
                <a:latin typeface="Frutiger LT Pro 45 Light" panose="020B0403030504020204" pitchFamily="34" charset="0"/>
                <a:cs typeface="Arial"/>
              </a:rPr>
              <a:pPr/>
              <a:t>10</a:t>
            </a:fld>
            <a:endParaRPr lang="de-DE" sz="900" dirty="0">
              <a:solidFill>
                <a:srgbClr val="F2F2F2"/>
              </a:solidFill>
              <a:latin typeface="Frutiger LT Pro 45 Light" panose="020B0403030504020204" pitchFamily="34" charset="0"/>
              <a:cs typeface="Arial"/>
            </a:endParaRP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>
          <a:xfrm>
            <a:off x="3124200" y="4857750"/>
            <a:ext cx="2895600" cy="273844"/>
          </a:xfrm>
        </p:spPr>
        <p:txBody>
          <a:bodyPr/>
          <a:lstStyle/>
          <a:p>
            <a:r>
              <a:rPr lang="de-DE" sz="900" dirty="0">
                <a:solidFill>
                  <a:srgbClr val="F2F2F2"/>
                </a:solidFill>
                <a:latin typeface="Frutiger LT Pro 45 Light" panose="020B0403030504020204" pitchFamily="34" charset="0"/>
                <a:cs typeface="Arial"/>
              </a:rPr>
              <a:t>ASTA</a:t>
            </a:r>
          </a:p>
        </p:txBody>
      </p:sp>
      <p:pic>
        <p:nvPicPr>
          <p:cNvPr id="10" name="Bild 9" descr="ASTA-Logo_CMYK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7846" y="0"/>
            <a:ext cx="925154" cy="1473325"/>
          </a:xfrm>
          <a:prstGeom prst="rect">
            <a:avLst/>
          </a:prstGeom>
        </p:spPr>
      </p:pic>
      <p:sp>
        <p:nvSpPr>
          <p:cNvPr id="15" name="object 3"/>
          <p:cNvSpPr txBox="1">
            <a:spLocks/>
          </p:cNvSpPr>
          <p:nvPr/>
        </p:nvSpPr>
        <p:spPr>
          <a:xfrm>
            <a:off x="4918664" y="1078156"/>
            <a:ext cx="2893696" cy="49244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/>
            <a:r>
              <a:rPr lang="de-DE" sz="3200" spc="55" dirty="0">
                <a:solidFill>
                  <a:srgbClr val="14184E"/>
                </a:solidFill>
                <a:latin typeface="Frutiger LT Pro 47 Light Cn" panose="020B0706030504020204" pitchFamily="34" charset="0"/>
              </a:rPr>
              <a:t>Betriebshygiene</a:t>
            </a:r>
          </a:p>
        </p:txBody>
      </p:sp>
      <p:sp>
        <p:nvSpPr>
          <p:cNvPr id="16" name="object 4"/>
          <p:cNvSpPr txBox="1"/>
          <p:nvPr/>
        </p:nvSpPr>
        <p:spPr>
          <a:xfrm>
            <a:off x="4918665" y="1707654"/>
            <a:ext cx="2893695" cy="21954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de-DE" sz="1600" b="1" spc="25" dirty="0">
                <a:solidFill>
                  <a:srgbClr val="B1B3B6"/>
                </a:solidFill>
                <a:latin typeface="Frutiger LT Pro 47 Light Cn"/>
                <a:cs typeface="Frutiger LT Pro 47 Light Cn"/>
              </a:rPr>
              <a:t>Sichern Sie die Sauberkeit in Ihrem Betrieb mit:</a:t>
            </a:r>
            <a:endParaRPr lang="de-DE" sz="1600" dirty="0">
              <a:latin typeface="Frutiger LT Pro 47 Light Cn"/>
              <a:cs typeface="Frutiger LT Pro 47 Light Cn"/>
            </a:endParaRPr>
          </a:p>
          <a:p>
            <a:pPr marL="12700">
              <a:lnSpc>
                <a:spcPct val="100000"/>
              </a:lnSpc>
              <a:spcBef>
                <a:spcPts val="1415"/>
              </a:spcBef>
            </a:pPr>
            <a:r>
              <a:rPr lang="de-DE" sz="1600" b="1" dirty="0">
                <a:solidFill>
                  <a:srgbClr val="14184E"/>
                </a:solidFill>
                <a:latin typeface="Frutiger LT Pro 47 Light Cn"/>
                <a:cs typeface="Frutiger LT Pro 47 Light Cn"/>
              </a:rPr>
              <a:t>» </a:t>
            </a:r>
            <a:r>
              <a:rPr lang="de-DE" sz="1600" b="0" spc="10" dirty="0">
                <a:solidFill>
                  <a:srgbClr val="14184E"/>
                </a:solidFill>
                <a:latin typeface="Frutiger LT Pro 45 Light"/>
                <a:cs typeface="Frutiger LT Pro 45 Light"/>
              </a:rPr>
              <a:t>Händedesinfektion</a:t>
            </a:r>
            <a:endParaRPr lang="de-DE" sz="1600" dirty="0">
              <a:solidFill>
                <a:srgbClr val="14184E"/>
              </a:solidFill>
              <a:latin typeface="Frutiger LT Pro 45 Light"/>
              <a:cs typeface="Frutiger LT Pro 45 Light"/>
            </a:endParaRPr>
          </a:p>
          <a:p>
            <a:pPr marL="12700">
              <a:lnSpc>
                <a:spcPct val="100000"/>
              </a:lnSpc>
              <a:spcBef>
                <a:spcPts val="1415"/>
              </a:spcBef>
            </a:pPr>
            <a:r>
              <a:rPr sz="1600" b="1" dirty="0">
                <a:solidFill>
                  <a:srgbClr val="14184E"/>
                </a:solidFill>
                <a:latin typeface="Frutiger LT Pro 47 Light Cn"/>
                <a:cs typeface="Frutiger LT Pro 47 Light Cn"/>
              </a:rPr>
              <a:t>»</a:t>
            </a:r>
            <a:r>
              <a:rPr sz="1600" b="1" spc="-40" dirty="0">
                <a:solidFill>
                  <a:srgbClr val="14184E"/>
                </a:solidFill>
                <a:latin typeface="Frutiger LT Pro 47 Light Cn"/>
                <a:cs typeface="Frutiger LT Pro 47 Light Cn"/>
              </a:rPr>
              <a:t> </a:t>
            </a:r>
            <a:r>
              <a:rPr lang="de-DE" sz="1600" b="0" spc="10" dirty="0">
                <a:solidFill>
                  <a:srgbClr val="14184E"/>
                </a:solidFill>
                <a:latin typeface="Frutiger LT Pro 45 Light"/>
                <a:cs typeface="Frutiger LT Pro 45 Light"/>
              </a:rPr>
              <a:t>Flächendesinfektion</a:t>
            </a:r>
            <a:endParaRPr sz="1600" dirty="0">
              <a:solidFill>
                <a:srgbClr val="14184E"/>
              </a:solidFill>
              <a:latin typeface="Frutiger LT Pro 45 Light"/>
              <a:cs typeface="Frutiger LT Pro 45 Light"/>
            </a:endParaRPr>
          </a:p>
          <a:p>
            <a:pPr marL="12700">
              <a:lnSpc>
                <a:spcPct val="100000"/>
              </a:lnSpc>
              <a:spcBef>
                <a:spcPts val="1415"/>
              </a:spcBef>
            </a:pPr>
            <a:r>
              <a:rPr sz="1600" b="1" dirty="0">
                <a:solidFill>
                  <a:srgbClr val="14184E"/>
                </a:solidFill>
                <a:latin typeface="Frutiger LT Pro 47 Light Cn"/>
                <a:cs typeface="Frutiger LT Pro 47 Light Cn"/>
              </a:rPr>
              <a:t>»</a:t>
            </a:r>
            <a:r>
              <a:rPr sz="1600" b="1" spc="-30" dirty="0">
                <a:solidFill>
                  <a:srgbClr val="14184E"/>
                </a:solidFill>
                <a:latin typeface="Frutiger LT Pro 47 Light Cn"/>
                <a:cs typeface="Frutiger LT Pro 47 Light Cn"/>
              </a:rPr>
              <a:t> </a:t>
            </a:r>
            <a:r>
              <a:rPr lang="de-DE" sz="1600" b="0" spc="10" dirty="0">
                <a:solidFill>
                  <a:srgbClr val="14184E"/>
                </a:solidFill>
                <a:latin typeface="Frutiger LT Pro 45 Light"/>
                <a:cs typeface="Frutiger LT Pro 45 Light"/>
              </a:rPr>
              <a:t>Hygieneschulungen</a:t>
            </a:r>
            <a:endParaRPr sz="1600" dirty="0">
              <a:solidFill>
                <a:srgbClr val="14184E"/>
              </a:solidFill>
              <a:latin typeface="Frutiger LT Pro 45 Light"/>
              <a:cs typeface="Frutiger LT Pro 45 Light"/>
            </a:endParaRPr>
          </a:p>
          <a:p>
            <a:pPr marL="12700">
              <a:lnSpc>
                <a:spcPct val="100000"/>
              </a:lnSpc>
              <a:spcBef>
                <a:spcPts val="1415"/>
              </a:spcBef>
            </a:pPr>
            <a:r>
              <a:rPr sz="1600" b="1" dirty="0">
                <a:solidFill>
                  <a:srgbClr val="14184E"/>
                </a:solidFill>
                <a:latin typeface="Frutiger LT Pro 47 Light Cn"/>
                <a:cs typeface="Frutiger LT Pro 47 Light Cn"/>
              </a:rPr>
              <a:t>» </a:t>
            </a:r>
            <a:r>
              <a:rPr lang="de-DE" sz="1600" b="0" spc="-25" dirty="0">
                <a:solidFill>
                  <a:srgbClr val="14184E"/>
                </a:solidFill>
                <a:latin typeface="Frutiger LT Pro 45 Light"/>
                <a:cs typeface="Frutiger LT Pro 45 Light"/>
              </a:rPr>
              <a:t>Desinfektionspläne u</a:t>
            </a:r>
            <a:r>
              <a:rPr sz="1600" b="0" spc="-25" dirty="0">
                <a:solidFill>
                  <a:srgbClr val="14184E"/>
                </a:solidFill>
                <a:latin typeface="Frutiger LT Pro 45 Light"/>
                <a:cs typeface="Frutiger LT Pro 45 Light"/>
              </a:rPr>
              <a:t>.</a:t>
            </a:r>
            <a:r>
              <a:rPr sz="1600" b="0" spc="-25" dirty="0" err="1">
                <a:solidFill>
                  <a:srgbClr val="14184E"/>
                </a:solidFill>
                <a:latin typeface="Frutiger LT Pro 45 Light"/>
                <a:cs typeface="Frutiger LT Pro 45 Light"/>
              </a:rPr>
              <a:t>v.m</a:t>
            </a:r>
            <a:r>
              <a:rPr lang="de-DE" sz="1600" b="0" spc="-25" dirty="0">
                <a:solidFill>
                  <a:srgbClr val="14184E"/>
                </a:solidFill>
                <a:latin typeface="Frutiger LT Pro 45 Light"/>
                <a:cs typeface="Frutiger LT Pro 45 Light"/>
              </a:rPr>
              <a:t>.</a:t>
            </a:r>
            <a:endParaRPr sz="1600" dirty="0">
              <a:solidFill>
                <a:srgbClr val="14184E"/>
              </a:solidFill>
              <a:latin typeface="Frutiger LT Pro 45 Light"/>
              <a:cs typeface="Frutiger LT Pro 45 Light"/>
            </a:endParaRPr>
          </a:p>
        </p:txBody>
      </p:sp>
      <p:sp>
        <p:nvSpPr>
          <p:cNvPr id="13" name="object 2"/>
          <p:cNvSpPr/>
          <p:nvPr/>
        </p:nvSpPr>
        <p:spPr>
          <a:xfrm>
            <a:off x="755576" y="180010"/>
            <a:ext cx="3485733" cy="434436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8044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/>
          <p:cNvSpPr/>
          <p:nvPr/>
        </p:nvSpPr>
        <p:spPr>
          <a:xfrm>
            <a:off x="152400" y="133350"/>
            <a:ext cx="8839200" cy="4876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Bild 10" descr="footer.png"/>
          <p:cNvPicPr>
            <a:picLocks noChangeAspect="1"/>
          </p:cNvPicPr>
          <p:nvPr/>
        </p:nvPicPr>
        <p:blipFill>
          <a:blip r:embed="rId2"/>
          <a:srcRect b="91168"/>
          <a:stretch>
            <a:fillRect/>
          </a:stretch>
        </p:blipFill>
        <p:spPr>
          <a:xfrm>
            <a:off x="420236" y="4591050"/>
            <a:ext cx="8342764" cy="552450"/>
          </a:xfrm>
          <a:prstGeom prst="rect">
            <a:avLst/>
          </a:prstGeom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457200" y="4857750"/>
            <a:ext cx="2133600" cy="273844"/>
          </a:xfrm>
        </p:spPr>
        <p:txBody>
          <a:bodyPr/>
          <a:lstStyle/>
          <a:p>
            <a:fld id="{78CC73E0-C064-3F48-AFA4-34F50C2B1C53}" type="datetime1">
              <a:rPr lang="de-DE" sz="900" smtClean="0">
                <a:solidFill>
                  <a:schemeClr val="bg1">
                    <a:lumMod val="95000"/>
                  </a:schemeClr>
                </a:solidFill>
                <a:latin typeface="Frutiger LT Pro 45 Light" panose="020B0403030504020204" pitchFamily="34" charset="0"/>
                <a:cs typeface="Arial"/>
              </a:rPr>
              <a:pPr/>
              <a:t>07.02.2017</a:t>
            </a:fld>
            <a:endParaRPr lang="de-DE" sz="900" dirty="0">
              <a:solidFill>
                <a:schemeClr val="bg1">
                  <a:lumMod val="95000"/>
                </a:schemeClr>
              </a:solidFill>
              <a:latin typeface="Frutiger LT Pro 45 Light" panose="020B0403030504020204" pitchFamily="34" charset="0"/>
              <a:cs typeface="Arial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>
          <a:xfrm>
            <a:off x="6553200" y="4857750"/>
            <a:ext cx="2133600" cy="273844"/>
          </a:xfrm>
        </p:spPr>
        <p:txBody>
          <a:bodyPr/>
          <a:lstStyle/>
          <a:p>
            <a:fld id="{EF96E2CB-9687-CE4F-B719-F798F1EF16E3}" type="slidenum">
              <a:rPr lang="de-DE" sz="900" smtClean="0">
                <a:solidFill>
                  <a:srgbClr val="F2F2F2"/>
                </a:solidFill>
                <a:latin typeface="Frutiger LT Pro 45 Light" panose="020B0403030504020204" pitchFamily="34" charset="0"/>
                <a:cs typeface="Arial"/>
              </a:rPr>
              <a:pPr/>
              <a:t>11</a:t>
            </a:fld>
            <a:endParaRPr lang="de-DE" sz="900" dirty="0">
              <a:solidFill>
                <a:srgbClr val="F2F2F2"/>
              </a:solidFill>
              <a:latin typeface="Frutiger LT Pro 45 Light" panose="020B0403030504020204" pitchFamily="34" charset="0"/>
              <a:cs typeface="Arial"/>
            </a:endParaRP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>
          <a:xfrm>
            <a:off x="3124200" y="4857750"/>
            <a:ext cx="2895600" cy="273844"/>
          </a:xfrm>
        </p:spPr>
        <p:txBody>
          <a:bodyPr/>
          <a:lstStyle/>
          <a:p>
            <a:r>
              <a:rPr lang="de-DE" sz="900" dirty="0">
                <a:solidFill>
                  <a:srgbClr val="F2F2F2"/>
                </a:solidFill>
                <a:latin typeface="Arial"/>
                <a:cs typeface="Arial"/>
              </a:rPr>
              <a:t>ASTA</a:t>
            </a:r>
          </a:p>
        </p:txBody>
      </p:sp>
      <p:pic>
        <p:nvPicPr>
          <p:cNvPr id="10" name="Bild 9" descr="ASTA-Logo_CMYK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7846" y="0"/>
            <a:ext cx="925154" cy="1473325"/>
          </a:xfrm>
          <a:prstGeom prst="rect">
            <a:avLst/>
          </a:prstGeom>
        </p:spPr>
      </p:pic>
      <p:sp>
        <p:nvSpPr>
          <p:cNvPr id="13" name="object 2"/>
          <p:cNvSpPr/>
          <p:nvPr/>
        </p:nvSpPr>
        <p:spPr>
          <a:xfrm>
            <a:off x="1746504" y="195486"/>
            <a:ext cx="5650992" cy="434198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3"/>
          <p:cNvSpPr txBox="1">
            <a:spLocks/>
          </p:cNvSpPr>
          <p:nvPr/>
        </p:nvSpPr>
        <p:spPr>
          <a:xfrm>
            <a:off x="3598912" y="1074972"/>
            <a:ext cx="3853408" cy="77200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just"/>
            <a:r>
              <a:rPr lang="de-DE" sz="2000" spc="-15" dirty="0">
                <a:solidFill>
                  <a:srgbClr val="58595B"/>
                </a:solidFill>
                <a:latin typeface="Frutiger LT Pro 45 Light"/>
                <a:cs typeface="Frutiger LT Pro 45 Light"/>
              </a:rPr>
              <a:t>Echte </a:t>
            </a:r>
            <a:r>
              <a:rPr lang="de-DE" sz="2000" spc="10" dirty="0">
                <a:solidFill>
                  <a:srgbClr val="58595B"/>
                </a:solidFill>
                <a:latin typeface="Frutiger LT Pro 45 Light"/>
                <a:cs typeface="Frutiger LT Pro 45 Light"/>
              </a:rPr>
              <a:t>Zusammenarbeit </a:t>
            </a:r>
            <a:r>
              <a:rPr lang="de-DE" sz="2000" spc="5" dirty="0">
                <a:solidFill>
                  <a:srgbClr val="58595B"/>
                </a:solidFill>
                <a:latin typeface="Frutiger LT Pro 45 Light"/>
                <a:cs typeface="Frutiger LT Pro 45 Light"/>
              </a:rPr>
              <a:t>beruht</a:t>
            </a:r>
            <a:r>
              <a:rPr lang="de-DE" sz="2000" spc="285" dirty="0">
                <a:solidFill>
                  <a:srgbClr val="58595B"/>
                </a:solidFill>
                <a:latin typeface="Frutiger LT Pro 45 Light"/>
                <a:cs typeface="Frutiger LT Pro 45 Light"/>
              </a:rPr>
              <a:t> </a:t>
            </a:r>
            <a:r>
              <a:rPr lang="de-DE" sz="2000" spc="5" dirty="0">
                <a:solidFill>
                  <a:srgbClr val="58595B"/>
                </a:solidFill>
                <a:latin typeface="Frutiger LT Pro 45 Light"/>
                <a:cs typeface="Frutiger LT Pro 45 Light"/>
              </a:rPr>
              <a:t>auf</a:t>
            </a:r>
            <a:endParaRPr lang="de-DE" sz="2000" dirty="0">
              <a:latin typeface="Frutiger LT Pro 45 Light"/>
              <a:cs typeface="Frutiger LT Pro 45 Light"/>
            </a:endParaRPr>
          </a:p>
          <a:p>
            <a:pPr marL="15875" algn="just">
              <a:spcBef>
                <a:spcPts val="535"/>
              </a:spcBef>
            </a:pPr>
            <a:r>
              <a:rPr lang="de-DE" sz="2600" spc="40" dirty="0">
                <a:solidFill>
                  <a:srgbClr val="002561"/>
                </a:solidFill>
                <a:latin typeface="Frutiger LT Pro 47 Light Cn" panose="020B0706030504020204" pitchFamily="34" charset="0"/>
              </a:rPr>
              <a:t>gegenseitigem</a:t>
            </a:r>
            <a:r>
              <a:rPr lang="de-DE" sz="2600" spc="90" dirty="0">
                <a:solidFill>
                  <a:srgbClr val="002561"/>
                </a:solidFill>
                <a:latin typeface="Frutiger LT Pro 47 Light Cn" panose="020B0706030504020204" pitchFamily="34" charset="0"/>
              </a:rPr>
              <a:t> </a:t>
            </a:r>
            <a:r>
              <a:rPr lang="de-DE" sz="2600" spc="25" dirty="0">
                <a:solidFill>
                  <a:srgbClr val="002561"/>
                </a:solidFill>
                <a:latin typeface="Frutiger LT Pro 47 Light Cn" panose="020B0706030504020204" pitchFamily="34" charset="0"/>
              </a:rPr>
              <a:t>Vertrauen</a:t>
            </a:r>
            <a:endParaRPr lang="de-DE" sz="2600" dirty="0">
              <a:latin typeface="Frutiger LT Pro 47 Light Cn" panose="020B07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91472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/>
          <p:cNvSpPr/>
          <p:nvPr/>
        </p:nvSpPr>
        <p:spPr>
          <a:xfrm>
            <a:off x="152400" y="133350"/>
            <a:ext cx="8839200" cy="4876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Bild 10" descr="footer.png"/>
          <p:cNvPicPr>
            <a:picLocks noChangeAspect="1"/>
          </p:cNvPicPr>
          <p:nvPr/>
        </p:nvPicPr>
        <p:blipFill>
          <a:blip r:embed="rId2"/>
          <a:srcRect b="91168"/>
          <a:stretch>
            <a:fillRect/>
          </a:stretch>
        </p:blipFill>
        <p:spPr>
          <a:xfrm>
            <a:off x="420236" y="4591050"/>
            <a:ext cx="8342764" cy="552450"/>
          </a:xfrm>
          <a:prstGeom prst="rect">
            <a:avLst/>
          </a:prstGeom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457200" y="4857750"/>
            <a:ext cx="2133600" cy="273844"/>
          </a:xfrm>
        </p:spPr>
        <p:txBody>
          <a:bodyPr/>
          <a:lstStyle/>
          <a:p>
            <a:fld id="{78CC73E0-C064-3F48-AFA4-34F50C2B1C53}" type="datetime1">
              <a:rPr lang="de-DE" sz="900" smtClean="0">
                <a:solidFill>
                  <a:schemeClr val="bg1">
                    <a:lumMod val="95000"/>
                  </a:schemeClr>
                </a:solidFill>
                <a:latin typeface="Frutiger LT Pro 45 Light" panose="020B0403030504020204" pitchFamily="34" charset="0"/>
                <a:cs typeface="Arial"/>
              </a:rPr>
              <a:pPr/>
              <a:t>07.02.2017</a:t>
            </a:fld>
            <a:endParaRPr lang="de-DE" sz="900" dirty="0">
              <a:solidFill>
                <a:schemeClr val="bg1">
                  <a:lumMod val="95000"/>
                </a:schemeClr>
              </a:solidFill>
              <a:latin typeface="Frutiger LT Pro 45 Light" panose="020B0403030504020204" pitchFamily="34" charset="0"/>
              <a:cs typeface="Arial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>
          <a:xfrm>
            <a:off x="6553200" y="4857750"/>
            <a:ext cx="2133600" cy="273844"/>
          </a:xfrm>
        </p:spPr>
        <p:txBody>
          <a:bodyPr/>
          <a:lstStyle/>
          <a:p>
            <a:fld id="{EF96E2CB-9687-CE4F-B719-F798F1EF16E3}" type="slidenum">
              <a:rPr lang="de-DE" sz="900" smtClean="0">
                <a:solidFill>
                  <a:srgbClr val="F2F2F2"/>
                </a:solidFill>
                <a:latin typeface="Frutiger LT Pro 45 Light" panose="020B0403030504020204" pitchFamily="34" charset="0"/>
                <a:cs typeface="Arial"/>
              </a:rPr>
              <a:pPr/>
              <a:t>12</a:t>
            </a:fld>
            <a:endParaRPr lang="de-DE" sz="900" dirty="0">
              <a:solidFill>
                <a:srgbClr val="F2F2F2"/>
              </a:solidFill>
              <a:latin typeface="Frutiger LT Pro 45 Light" panose="020B0403030504020204" pitchFamily="34" charset="0"/>
              <a:cs typeface="Arial"/>
            </a:endParaRP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>
          <a:xfrm>
            <a:off x="3124200" y="4857750"/>
            <a:ext cx="2895600" cy="273844"/>
          </a:xfrm>
        </p:spPr>
        <p:txBody>
          <a:bodyPr/>
          <a:lstStyle/>
          <a:p>
            <a:r>
              <a:rPr lang="de-DE" sz="900" dirty="0">
                <a:solidFill>
                  <a:srgbClr val="F2F2F2"/>
                </a:solidFill>
                <a:latin typeface="Frutiger LT Pro 45 Light" panose="020B0403030504020204" pitchFamily="34" charset="0"/>
                <a:cs typeface="Arial"/>
              </a:rPr>
              <a:t>ASTA</a:t>
            </a:r>
          </a:p>
        </p:txBody>
      </p:sp>
      <p:pic>
        <p:nvPicPr>
          <p:cNvPr id="10" name="Bild 9" descr="ASTA-Logo_CMYK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7846" y="0"/>
            <a:ext cx="925154" cy="1473325"/>
          </a:xfrm>
          <a:prstGeom prst="rect">
            <a:avLst/>
          </a:prstGeom>
        </p:spPr>
      </p:pic>
      <p:sp>
        <p:nvSpPr>
          <p:cNvPr id="12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228600" y="209551"/>
            <a:ext cx="7315200" cy="685799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algn="l"/>
            <a:r>
              <a:rPr lang="de-DE" sz="2400" b="1" dirty="0">
                <a:solidFill>
                  <a:srgbClr val="02225E"/>
                </a:solidFill>
                <a:latin typeface="Frutiger LT Pro 47 Light Cn" panose="020B0706030504020204" pitchFamily="34" charset="0"/>
                <a:cs typeface="Arial"/>
              </a:rPr>
              <a:t>Arbeitsschutz</a:t>
            </a:r>
            <a:r>
              <a:rPr lang="de-DE" sz="2400" dirty="0">
                <a:solidFill>
                  <a:srgbClr val="02225E"/>
                </a:solidFill>
                <a:latin typeface="Frutiger LT Pro 47 Light Cn" panose="020B0706030504020204" pitchFamily="34" charset="0"/>
                <a:cs typeface="Arial"/>
              </a:rPr>
              <a:t> bedeutet </a:t>
            </a:r>
            <a:r>
              <a:rPr lang="de-DE" sz="2400" b="1" dirty="0">
                <a:solidFill>
                  <a:srgbClr val="02225E"/>
                </a:solidFill>
                <a:latin typeface="Frutiger LT Pro 47 Light Cn" panose="020B0706030504020204" pitchFamily="34" charset="0"/>
                <a:cs typeface="Arial"/>
              </a:rPr>
              <a:t>Zusammenarbeit</a:t>
            </a:r>
            <a:endParaRPr lang="de-DE" sz="2400" dirty="0">
              <a:latin typeface="Frutiger LT Pro 47 Light Cn" panose="020B0706030504020204" pitchFamily="34" charset="0"/>
              <a:cs typeface="Arial"/>
            </a:endParaRPr>
          </a:p>
        </p:txBody>
      </p:sp>
      <p:sp>
        <p:nvSpPr>
          <p:cNvPr id="13" name="Rectangle 3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838200" y="971550"/>
            <a:ext cx="6999646" cy="2057400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de-DE" sz="1200" dirty="0">
                <a:solidFill>
                  <a:schemeClr val="accent1">
                    <a:lumMod val="50000"/>
                  </a:schemeClr>
                </a:solidFill>
                <a:latin typeface="Frutiger LT Pro 45 Light" panose="020B0403030504020204" pitchFamily="34" charset="0"/>
                <a:cs typeface="Arial"/>
              </a:rPr>
              <a:t>Gegenseitiges </a:t>
            </a:r>
            <a:r>
              <a:rPr lang="de-DE" sz="1200" b="1" dirty="0">
                <a:solidFill>
                  <a:schemeClr val="accent1">
                    <a:lumMod val="50000"/>
                  </a:schemeClr>
                </a:solidFill>
                <a:latin typeface="Frutiger LT Pro 47 Light Cn" panose="020B0706030504020204" pitchFamily="34" charset="0"/>
                <a:cs typeface="Arial"/>
              </a:rPr>
              <a:t>Vertrauen zwischen Lieferanten und Anwender </a:t>
            </a:r>
            <a:r>
              <a:rPr lang="de-DE" sz="1200" dirty="0">
                <a:solidFill>
                  <a:schemeClr val="accent1">
                    <a:lumMod val="50000"/>
                  </a:schemeClr>
                </a:solidFill>
                <a:latin typeface="Frutiger LT Pro 45 Light" panose="020B0403030504020204" pitchFamily="34" charset="0"/>
                <a:cs typeface="Arial"/>
              </a:rPr>
              <a:t>ist bei Produkten, die </a:t>
            </a:r>
            <a:br>
              <a:rPr lang="de-DE" sz="1200" dirty="0">
                <a:solidFill>
                  <a:schemeClr val="accent1">
                    <a:lumMod val="50000"/>
                  </a:schemeClr>
                </a:solidFill>
                <a:latin typeface="Frutiger LT Pro 45 Light" panose="020B0403030504020204" pitchFamily="34" charset="0"/>
                <a:cs typeface="Arial"/>
              </a:rPr>
            </a:br>
            <a:r>
              <a:rPr lang="de-DE" sz="1200" dirty="0">
                <a:solidFill>
                  <a:schemeClr val="accent1">
                    <a:lumMod val="50000"/>
                  </a:schemeClr>
                </a:solidFill>
                <a:latin typeface="Frutiger LT Pro 45 Light" panose="020B0403030504020204" pitchFamily="34" charset="0"/>
                <a:cs typeface="Arial"/>
              </a:rPr>
              <a:t>die persönliche Sicherheit betreffen, besonders wichtig.</a:t>
            </a:r>
          </a:p>
          <a:p>
            <a:pPr algn="l"/>
            <a:endParaRPr lang="de-DE" sz="1200" dirty="0">
              <a:latin typeface="Arial"/>
              <a:cs typeface="Arial"/>
            </a:endParaRPr>
          </a:p>
          <a:p>
            <a:pPr algn="l"/>
            <a:r>
              <a:rPr lang="de-DE" sz="1200" dirty="0">
                <a:latin typeface="Frutiger LT Pro 45 Light" panose="020B0403030504020204" pitchFamily="34" charset="0"/>
                <a:cs typeface="Arial"/>
              </a:rPr>
              <a:t>Mit dem </a:t>
            </a:r>
            <a:r>
              <a:rPr lang="de-DE" sz="1200" b="1" dirty="0">
                <a:latin typeface="Frutiger LT Pro 45 Light" panose="020B0403030504020204" pitchFamily="34" charset="0"/>
                <a:cs typeface="Arial"/>
              </a:rPr>
              <a:t>neuen </a:t>
            </a:r>
            <a:r>
              <a:rPr lang="de-DE" sz="1200" b="1" dirty="0">
                <a:latin typeface="Frutiger LT Pro 47 Light Cn" panose="020B0706030504020204" pitchFamily="34" charset="0"/>
                <a:cs typeface="Arial"/>
              </a:rPr>
              <a:t>SAFE-Prinzip</a:t>
            </a:r>
            <a:r>
              <a:rPr lang="de-DE" sz="1200" b="1" dirty="0">
                <a:latin typeface="Frutiger LT Pro 45 Light" panose="020B0403030504020204" pitchFamily="34" charset="0"/>
                <a:cs typeface="Arial"/>
              </a:rPr>
              <a:t> </a:t>
            </a:r>
            <a:r>
              <a:rPr lang="de-DE" sz="1200" dirty="0">
                <a:latin typeface="Frutiger LT Pro 45 Light" panose="020B0403030504020204" pitchFamily="34" charset="0"/>
                <a:cs typeface="Arial"/>
              </a:rPr>
              <a:t>ebnet ASTA den Boden für die bestmöglichen </a:t>
            </a:r>
            <a:br>
              <a:rPr lang="de-DE" sz="1200" dirty="0">
                <a:latin typeface="Frutiger LT Pro 45 Light" panose="020B0403030504020204" pitchFamily="34" charset="0"/>
                <a:cs typeface="Arial"/>
              </a:rPr>
            </a:br>
            <a:r>
              <a:rPr lang="de-DE" sz="1200" dirty="0">
                <a:latin typeface="Frutiger LT Pro 45 Light" panose="020B0403030504020204" pitchFamily="34" charset="0"/>
                <a:cs typeface="Arial"/>
              </a:rPr>
              <a:t>Rahmenbedingungen. Denn die idealen Produkte kann nur derjenige bieten, </a:t>
            </a:r>
            <a:br>
              <a:rPr lang="de-DE" sz="1200" dirty="0">
                <a:latin typeface="Frutiger LT Pro 45 Light" panose="020B0403030504020204" pitchFamily="34" charset="0"/>
                <a:cs typeface="Arial"/>
              </a:rPr>
            </a:br>
            <a:r>
              <a:rPr lang="de-DE" sz="1200" dirty="0">
                <a:latin typeface="Frutiger LT Pro 45 Light" panose="020B0403030504020204" pitchFamily="34" charset="0"/>
                <a:cs typeface="Arial"/>
              </a:rPr>
              <a:t>der die Voraussetzungen seiner Kunden genau kennt. </a:t>
            </a:r>
          </a:p>
          <a:p>
            <a:pPr algn="l"/>
            <a:r>
              <a:rPr lang="de-DE" sz="1200" dirty="0">
                <a:solidFill>
                  <a:srgbClr val="254061"/>
                </a:solidFill>
                <a:latin typeface="Frutiger LT Pro 45 Light" panose="020B0403030504020204" pitchFamily="34" charset="0"/>
                <a:cs typeface="Arial"/>
              </a:rPr>
              <a:t>Und das tun wir – seit 1996.</a:t>
            </a:r>
          </a:p>
          <a:p>
            <a:pPr algn="l"/>
            <a:endParaRPr lang="de-DE" sz="1200" dirty="0">
              <a:solidFill>
                <a:srgbClr val="254061"/>
              </a:solidFill>
              <a:latin typeface="Arial"/>
              <a:cs typeface="Arial"/>
            </a:endParaRPr>
          </a:p>
          <a:p>
            <a:pPr algn="l"/>
            <a:r>
              <a:rPr lang="de-DE" sz="1200" b="1" dirty="0">
                <a:solidFill>
                  <a:srgbClr val="254061"/>
                </a:solidFill>
                <a:latin typeface="Frutiger LT Pro 47 Light Cn" panose="020B0706030504020204" pitchFamily="34" charset="0"/>
                <a:cs typeface="Arial"/>
              </a:rPr>
              <a:t>Das neue SAFE - Prinzip in der Praxis:</a:t>
            </a:r>
          </a:p>
          <a:p>
            <a:pPr algn="l"/>
            <a:endParaRPr lang="de-DE" sz="1200" b="1" dirty="0">
              <a:solidFill>
                <a:srgbClr val="254061"/>
              </a:solidFill>
              <a:latin typeface="Arial"/>
              <a:cs typeface="Arial"/>
            </a:endParaRPr>
          </a:p>
          <a:p>
            <a:pPr algn="l"/>
            <a:r>
              <a:rPr lang="de-DE" sz="1200" b="1" dirty="0">
                <a:solidFill>
                  <a:srgbClr val="254061"/>
                </a:solidFill>
                <a:latin typeface="Frutiger LT Pro 47 Light Cn" panose="020B0706030504020204" pitchFamily="34" charset="0"/>
                <a:cs typeface="Arial"/>
              </a:rPr>
              <a:t>S</a:t>
            </a:r>
            <a:r>
              <a:rPr lang="de-DE" sz="1200" dirty="0">
                <a:solidFill>
                  <a:srgbClr val="254061"/>
                </a:solidFill>
                <a:latin typeface="Frutiger LT Pro 45 Light" panose="020B0403030504020204" pitchFamily="34" charset="0"/>
                <a:cs typeface="Arial"/>
              </a:rPr>
              <a:t>chutz 	» Wir schenken Ihnen und Ihren Mitarbeitern Sicherheit.</a:t>
            </a:r>
          </a:p>
          <a:p>
            <a:pPr algn="l"/>
            <a:r>
              <a:rPr lang="de-DE" sz="1200" b="1" dirty="0">
                <a:solidFill>
                  <a:srgbClr val="254061"/>
                </a:solidFill>
                <a:latin typeface="Frutiger LT Pro 47 Light Cn" panose="020B0706030504020204" pitchFamily="34" charset="0"/>
                <a:cs typeface="Arial"/>
              </a:rPr>
              <a:t>A</a:t>
            </a:r>
            <a:r>
              <a:rPr lang="de-DE" sz="1200" dirty="0">
                <a:solidFill>
                  <a:srgbClr val="254061"/>
                </a:solidFill>
                <a:latin typeface="Frutiger LT Pro 45 Light" panose="020B0403030504020204" pitchFamily="34" charset="0"/>
                <a:cs typeface="Arial"/>
              </a:rPr>
              <a:t>uswahl 	» Wir bieten das passende Produkt für jede Situation.</a:t>
            </a:r>
          </a:p>
          <a:p>
            <a:pPr algn="l"/>
            <a:r>
              <a:rPr lang="de-DE" sz="1200" b="1" dirty="0">
                <a:solidFill>
                  <a:srgbClr val="254061"/>
                </a:solidFill>
                <a:latin typeface="Frutiger LT Pro 47 Light Cn" panose="020B0706030504020204" pitchFamily="34" charset="0"/>
                <a:cs typeface="Arial"/>
              </a:rPr>
              <a:t>F</a:t>
            </a:r>
            <a:r>
              <a:rPr lang="de-DE" sz="1200" dirty="0">
                <a:solidFill>
                  <a:srgbClr val="254061"/>
                </a:solidFill>
                <a:latin typeface="Frutiger LT Pro 45 Light" panose="020B0403030504020204" pitchFamily="34" charset="0"/>
                <a:cs typeface="Arial"/>
              </a:rPr>
              <a:t>airness 	» Wir sind echte Partner, die immer Lösungen finden.</a:t>
            </a:r>
          </a:p>
          <a:p>
            <a:pPr algn="l"/>
            <a:r>
              <a:rPr lang="de-DE" sz="1200" b="1" dirty="0">
                <a:solidFill>
                  <a:srgbClr val="254061"/>
                </a:solidFill>
                <a:latin typeface="Frutiger LT Pro 47 Light Cn" panose="020B0706030504020204" pitchFamily="34" charset="0"/>
                <a:cs typeface="Arial"/>
              </a:rPr>
              <a:t>E</a:t>
            </a:r>
            <a:r>
              <a:rPr lang="de-DE" sz="1200" dirty="0">
                <a:solidFill>
                  <a:srgbClr val="254061"/>
                </a:solidFill>
                <a:latin typeface="Frutiger LT Pro 45 Light" panose="020B0403030504020204" pitchFamily="34" charset="0"/>
                <a:cs typeface="Arial"/>
              </a:rPr>
              <a:t>insatz 	» Wir geben alles für Sie und Ihr Team.</a:t>
            </a:r>
          </a:p>
        </p:txBody>
      </p:sp>
      <p:pic>
        <p:nvPicPr>
          <p:cNvPr id="15" name="Bild 14" descr="safe_log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0" y="2419350"/>
            <a:ext cx="1695094" cy="2038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/>
          <p:cNvSpPr/>
          <p:nvPr/>
        </p:nvSpPr>
        <p:spPr>
          <a:xfrm>
            <a:off x="152400" y="133350"/>
            <a:ext cx="8839200" cy="4876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object 2"/>
          <p:cNvSpPr/>
          <p:nvPr/>
        </p:nvSpPr>
        <p:spPr>
          <a:xfrm>
            <a:off x="634008" y="1477994"/>
            <a:ext cx="7875984" cy="3037972"/>
          </a:xfrm>
          <a:prstGeom prst="rect">
            <a:avLst/>
          </a:prstGeom>
          <a:solidFill>
            <a:srgbClr val="14184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Bild 10" descr="footer.png"/>
          <p:cNvPicPr>
            <a:picLocks noChangeAspect="1"/>
          </p:cNvPicPr>
          <p:nvPr/>
        </p:nvPicPr>
        <p:blipFill>
          <a:blip r:embed="rId2"/>
          <a:srcRect b="91168"/>
          <a:stretch>
            <a:fillRect/>
          </a:stretch>
        </p:blipFill>
        <p:spPr>
          <a:xfrm>
            <a:off x="420236" y="4591050"/>
            <a:ext cx="8342764" cy="552450"/>
          </a:xfrm>
          <a:prstGeom prst="rect">
            <a:avLst/>
          </a:prstGeom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457200" y="4857750"/>
            <a:ext cx="2133600" cy="273844"/>
          </a:xfrm>
        </p:spPr>
        <p:txBody>
          <a:bodyPr/>
          <a:lstStyle/>
          <a:p>
            <a:fld id="{78CC73E0-C064-3F48-AFA4-34F50C2B1C53}" type="datetime1">
              <a:rPr lang="de-DE" sz="900" smtClean="0">
                <a:solidFill>
                  <a:schemeClr val="bg1">
                    <a:lumMod val="95000"/>
                  </a:schemeClr>
                </a:solidFill>
                <a:latin typeface="Frutiger LT Pro 45 Light" panose="020B0403030504020204" pitchFamily="34" charset="0"/>
                <a:cs typeface="Arial"/>
              </a:rPr>
              <a:pPr/>
              <a:t>07.02.2017</a:t>
            </a:fld>
            <a:endParaRPr lang="de-DE" sz="900" dirty="0">
              <a:solidFill>
                <a:schemeClr val="bg1">
                  <a:lumMod val="95000"/>
                </a:schemeClr>
              </a:solidFill>
              <a:latin typeface="Frutiger LT Pro 45 Light" panose="020B0403030504020204" pitchFamily="34" charset="0"/>
              <a:cs typeface="Arial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>
          <a:xfrm>
            <a:off x="6553200" y="4857750"/>
            <a:ext cx="2133600" cy="273844"/>
          </a:xfrm>
        </p:spPr>
        <p:txBody>
          <a:bodyPr/>
          <a:lstStyle/>
          <a:p>
            <a:fld id="{EF96E2CB-9687-CE4F-B719-F798F1EF16E3}" type="slidenum">
              <a:rPr lang="de-DE" sz="900" smtClean="0">
                <a:solidFill>
                  <a:srgbClr val="F2F2F2"/>
                </a:solidFill>
                <a:latin typeface="Frutiger LT Pro 45 Light" panose="020B0403030504020204" pitchFamily="34" charset="0"/>
                <a:cs typeface="Arial"/>
              </a:rPr>
              <a:pPr/>
              <a:t>13</a:t>
            </a:fld>
            <a:endParaRPr lang="de-DE" sz="900" dirty="0">
              <a:solidFill>
                <a:srgbClr val="F2F2F2"/>
              </a:solidFill>
              <a:latin typeface="Frutiger LT Pro 45 Light" panose="020B0403030504020204" pitchFamily="34" charset="0"/>
              <a:cs typeface="Arial"/>
            </a:endParaRP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>
          <a:xfrm>
            <a:off x="3124200" y="4857750"/>
            <a:ext cx="2895600" cy="273844"/>
          </a:xfrm>
        </p:spPr>
        <p:txBody>
          <a:bodyPr/>
          <a:lstStyle/>
          <a:p>
            <a:r>
              <a:rPr lang="de-DE" sz="900" dirty="0">
                <a:solidFill>
                  <a:srgbClr val="F2F2F2"/>
                </a:solidFill>
                <a:latin typeface="Frutiger LT Pro 45 Light" panose="020B0403030504020204" pitchFamily="34" charset="0"/>
                <a:cs typeface="Arial"/>
              </a:rPr>
              <a:t>ASTA</a:t>
            </a:r>
          </a:p>
        </p:txBody>
      </p:sp>
      <p:pic>
        <p:nvPicPr>
          <p:cNvPr id="10" name="Bild 9" descr="ASTA-Logo_CMYK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7846" y="0"/>
            <a:ext cx="925154" cy="1473325"/>
          </a:xfrm>
          <a:prstGeom prst="rect">
            <a:avLst/>
          </a:prstGeom>
        </p:spPr>
      </p:pic>
      <p:sp>
        <p:nvSpPr>
          <p:cNvPr id="12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228600" y="209551"/>
            <a:ext cx="7315200" cy="685799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l"/>
            <a:r>
              <a:rPr lang="de-DE" sz="2400" b="1" spc="-10" dirty="0">
                <a:solidFill>
                  <a:srgbClr val="14184E"/>
                </a:solidFill>
                <a:latin typeface="Frutiger LT Pro 47 Light Cn" panose="020B0706030504020204" pitchFamily="34" charset="0"/>
                <a:cs typeface="Frutiger LT Pro 45 Light"/>
              </a:rPr>
              <a:t>Dafür </a:t>
            </a:r>
            <a:r>
              <a:rPr lang="de-DE" sz="2400" b="1" dirty="0">
                <a:solidFill>
                  <a:srgbClr val="14184E"/>
                </a:solidFill>
                <a:latin typeface="Frutiger LT Pro 47 Light Cn" panose="020B0706030504020204" pitchFamily="34" charset="0"/>
                <a:cs typeface="Frutiger LT Pro 45 Light"/>
              </a:rPr>
              <a:t>steht </a:t>
            </a:r>
            <a:r>
              <a:rPr lang="de-DE" sz="2400" b="1" spc="5" dirty="0">
                <a:solidFill>
                  <a:srgbClr val="14184E"/>
                </a:solidFill>
                <a:latin typeface="Frutiger LT Pro 47 Light Cn" panose="020B0706030504020204" pitchFamily="34" charset="0"/>
                <a:cs typeface="Frutiger LT Pro 45 Light"/>
              </a:rPr>
              <a:t>unser </a:t>
            </a:r>
            <a:r>
              <a:rPr lang="de-DE" sz="2400" b="1" spc="10" dirty="0">
                <a:solidFill>
                  <a:srgbClr val="14184E"/>
                </a:solidFill>
                <a:latin typeface="Frutiger LT Pro 47 Light Cn" panose="020B0706030504020204" pitchFamily="34" charset="0"/>
                <a:cs typeface="Frutiger LT Pro 45 Light"/>
              </a:rPr>
              <a:t>neues </a:t>
            </a:r>
            <a:r>
              <a:rPr lang="de-DE" sz="2400" dirty="0">
                <a:solidFill>
                  <a:schemeClr val="tx1">
                    <a:tint val="75000"/>
                  </a:schemeClr>
                </a:solidFill>
                <a:latin typeface="Frutiger LT Pro 47 Light Cn" panose="020B0706030504020204" pitchFamily="34" charset="0"/>
                <a:ea typeface="+mn-ea"/>
                <a:cs typeface="Arial"/>
              </a:rPr>
              <a:t>SAFE-Prinzip</a:t>
            </a:r>
            <a:r>
              <a:rPr lang="de-DE" sz="2400" b="1" spc="20" dirty="0">
                <a:solidFill>
                  <a:srgbClr val="14184E"/>
                </a:solidFill>
                <a:latin typeface="Frutiger LT Pro 45 Light"/>
                <a:cs typeface="Frutiger LT Pro 45 Light"/>
              </a:rPr>
              <a:t>:</a:t>
            </a:r>
            <a:br>
              <a:rPr lang="de-DE" sz="2400" spc="20" dirty="0">
                <a:solidFill>
                  <a:srgbClr val="14184E"/>
                </a:solidFill>
                <a:latin typeface="Frutiger LT Pro 45 Light"/>
                <a:cs typeface="Frutiger LT Pro 45 Light"/>
              </a:rPr>
            </a:br>
            <a:r>
              <a:rPr lang="de-DE" sz="2400" spc="-5" dirty="0">
                <a:solidFill>
                  <a:srgbClr val="14184E"/>
                </a:solidFill>
                <a:latin typeface="Frutiger LT Pro 45 Light"/>
                <a:cs typeface="Frutiger LT Pro 45 Light"/>
              </a:rPr>
              <a:t>Für </a:t>
            </a:r>
            <a:r>
              <a:rPr lang="de-DE" sz="2400" spc="5" dirty="0">
                <a:solidFill>
                  <a:srgbClr val="14184E"/>
                </a:solidFill>
                <a:latin typeface="Frutiger LT Pro 45 Light"/>
                <a:cs typeface="Frutiger LT Pro 45 Light"/>
              </a:rPr>
              <a:t>Sie </a:t>
            </a:r>
            <a:r>
              <a:rPr lang="de-DE" sz="2400" dirty="0">
                <a:solidFill>
                  <a:srgbClr val="14184E"/>
                </a:solidFill>
                <a:latin typeface="Frutiger LT Pro 45 Light"/>
                <a:cs typeface="Frutiger LT Pro 45 Light"/>
              </a:rPr>
              <a:t>heißt </a:t>
            </a:r>
            <a:r>
              <a:rPr lang="de-DE" sz="2400" spc="5" dirty="0">
                <a:solidFill>
                  <a:srgbClr val="14184E"/>
                </a:solidFill>
                <a:latin typeface="Frutiger LT Pro 45 Light"/>
                <a:cs typeface="Frutiger LT Pro 45 Light"/>
              </a:rPr>
              <a:t>das </a:t>
            </a:r>
            <a:r>
              <a:rPr lang="de-DE" sz="2400" spc="-5" dirty="0">
                <a:solidFill>
                  <a:srgbClr val="14184E"/>
                </a:solidFill>
                <a:latin typeface="Frutiger LT Pro 45 Light"/>
                <a:cs typeface="Frutiger LT Pro 45 Light"/>
              </a:rPr>
              <a:t>im </a:t>
            </a:r>
            <a:r>
              <a:rPr lang="de-DE" sz="2400" dirty="0">
                <a:solidFill>
                  <a:srgbClr val="14184E"/>
                </a:solidFill>
                <a:latin typeface="Frutiger LT Pro 45 Light"/>
                <a:cs typeface="Frutiger LT Pro 45 Light"/>
              </a:rPr>
              <a:t>Detail:</a:t>
            </a:r>
            <a:endParaRPr lang="de-DE" sz="2400" dirty="0">
              <a:solidFill>
                <a:srgbClr val="14184E"/>
              </a:solidFill>
              <a:latin typeface="Arial"/>
              <a:cs typeface="Arial"/>
            </a:endParaRPr>
          </a:p>
        </p:txBody>
      </p:sp>
      <p:sp>
        <p:nvSpPr>
          <p:cNvPr id="13" name="Rectangle 3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647700" y="1563638"/>
            <a:ext cx="8244780" cy="3256384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219710" algn="l"/>
            <a:r>
              <a:rPr lang="de-DE" sz="2200" b="1" spc="15" dirty="0">
                <a:solidFill>
                  <a:schemeClr val="bg1"/>
                </a:solidFill>
                <a:latin typeface="Frutiger LT Pro 47 Light Cn"/>
                <a:cs typeface="Frutiger LT Pro 47 Light Cn"/>
              </a:rPr>
              <a:t>SCHUTZ</a:t>
            </a:r>
            <a:endParaRPr lang="de-DE" sz="2200" dirty="0">
              <a:solidFill>
                <a:schemeClr val="bg1"/>
              </a:solidFill>
              <a:latin typeface="Frutiger LT Pro 47 Light Cn"/>
              <a:cs typeface="Frutiger LT Pro 47 Light Cn"/>
            </a:endParaRPr>
          </a:p>
          <a:p>
            <a:pPr marL="219710" marR="3559810" algn="l">
              <a:lnSpc>
                <a:spcPct val="118100"/>
              </a:lnSpc>
              <a:spcBef>
                <a:spcPts val="1019"/>
              </a:spcBef>
            </a:pPr>
            <a:r>
              <a:rPr lang="de-DE" sz="1400" b="1" spc="20" dirty="0">
                <a:solidFill>
                  <a:srgbClr val="FFFFFF"/>
                </a:solidFill>
                <a:latin typeface="Frutiger LT Pro 47 Light Cn"/>
                <a:cs typeface="Frutiger LT Pro 47 Light Cn"/>
              </a:rPr>
              <a:t>Wir </a:t>
            </a:r>
            <a:r>
              <a:rPr lang="de-DE" sz="1400" b="1" spc="15" dirty="0">
                <a:solidFill>
                  <a:srgbClr val="FFFFFF"/>
                </a:solidFill>
                <a:latin typeface="Frutiger LT Pro 47 Light Cn"/>
                <a:cs typeface="Frutiger LT Pro 47 Light Cn"/>
              </a:rPr>
              <a:t>schenken Ihnen und Ihren Mitarbeitern Sicherheit </a:t>
            </a:r>
            <a:r>
              <a:rPr lang="de-DE" sz="1400" spc="15" dirty="0">
                <a:solidFill>
                  <a:schemeClr val="bg1"/>
                </a:solidFill>
              </a:rPr>
              <a:t>Das</a:t>
            </a:r>
            <a:r>
              <a:rPr lang="de-DE" sz="1400" spc="-10" dirty="0">
                <a:solidFill>
                  <a:schemeClr val="bg1"/>
                </a:solidFill>
              </a:rPr>
              <a:t> </a:t>
            </a:r>
            <a:r>
              <a:rPr lang="de-DE" sz="1400" spc="20" dirty="0">
                <a:solidFill>
                  <a:schemeClr val="bg1"/>
                </a:solidFill>
              </a:rPr>
              <a:t>bedeutet:</a:t>
            </a:r>
            <a:endParaRPr lang="de-DE" sz="1400" dirty="0">
              <a:solidFill>
                <a:schemeClr val="bg1"/>
              </a:solidFill>
            </a:endParaRPr>
          </a:p>
          <a:p>
            <a:pPr marL="219710" algn="l">
              <a:lnSpc>
                <a:spcPct val="100000"/>
              </a:lnSpc>
              <a:spcBef>
                <a:spcPts val="1575"/>
              </a:spcBef>
            </a:pPr>
            <a:r>
              <a:rPr lang="de-DE" sz="1400" dirty="0">
                <a:solidFill>
                  <a:srgbClr val="B1B3B6"/>
                </a:solidFill>
              </a:rPr>
              <a:t>» </a:t>
            </a:r>
            <a:r>
              <a:rPr lang="de-DE" sz="1200" spc="10" dirty="0">
                <a:solidFill>
                  <a:srgbClr val="B1B3B6"/>
                </a:solidFill>
                <a:latin typeface="Frutiger LT Pro 45 Light"/>
                <a:cs typeface="Frutiger LT Pro 45 Light"/>
              </a:rPr>
              <a:t>Ihre Mitarbeiter fühlen sich rundum sicher und vertrauen auf die ausgewählten PSA Produkte</a:t>
            </a:r>
            <a:endParaRPr lang="de-DE" sz="1200" dirty="0">
              <a:latin typeface="Frutiger LT Pro 45 Light"/>
              <a:cs typeface="Frutiger LT Pro 45 Light"/>
            </a:endParaRPr>
          </a:p>
          <a:p>
            <a:pPr marL="219710" algn="l">
              <a:lnSpc>
                <a:spcPct val="100000"/>
              </a:lnSpc>
              <a:spcBef>
                <a:spcPts val="990"/>
              </a:spcBef>
            </a:pPr>
            <a:r>
              <a:rPr lang="de-DE" sz="1400" dirty="0">
                <a:solidFill>
                  <a:srgbClr val="B1B3B6"/>
                </a:solidFill>
              </a:rPr>
              <a:t>» </a:t>
            </a:r>
            <a:r>
              <a:rPr lang="de-DE" sz="1200" spc="10" dirty="0">
                <a:solidFill>
                  <a:srgbClr val="B1B3B6"/>
                </a:solidFill>
                <a:latin typeface="Frutiger LT Pro 45 Light"/>
                <a:cs typeface="Frutiger LT Pro 45 Light"/>
              </a:rPr>
              <a:t>Dank optimalem Schutz fallen Ihre Mitarbeiter seltener aus</a:t>
            </a:r>
            <a:endParaRPr lang="de-DE" sz="1200" dirty="0">
              <a:latin typeface="Frutiger LT Pro 45 Light"/>
              <a:cs typeface="Frutiger LT Pro 45 Light"/>
            </a:endParaRPr>
          </a:p>
          <a:p>
            <a:pPr marL="219710" algn="l">
              <a:lnSpc>
                <a:spcPct val="100000"/>
              </a:lnSpc>
              <a:spcBef>
                <a:spcPts val="1115"/>
              </a:spcBef>
            </a:pPr>
            <a:r>
              <a:rPr lang="de-DE" sz="1400" dirty="0">
                <a:solidFill>
                  <a:srgbClr val="B1B3B6"/>
                </a:solidFill>
              </a:rPr>
              <a:t>» </a:t>
            </a:r>
            <a:r>
              <a:rPr lang="de-DE" sz="1200" spc="5" dirty="0">
                <a:solidFill>
                  <a:srgbClr val="B1B3B6"/>
                </a:solidFill>
                <a:latin typeface="Frutiger LT Pro 45 Light"/>
                <a:cs typeface="Frutiger LT Pro 45 Light"/>
              </a:rPr>
              <a:t>Die Kombination von Design und Qualität sorgt für beste Arbeitsergebnisse und Motivation</a:t>
            </a:r>
            <a:endParaRPr lang="de-DE" sz="1200" dirty="0">
              <a:latin typeface="Frutiger LT Pro 45 Light"/>
              <a:cs typeface="Frutiger LT Pro 45 Light"/>
            </a:endParaRPr>
          </a:p>
          <a:p>
            <a:pPr marL="386080" marR="713105" indent="-167005" algn="l">
              <a:lnSpc>
                <a:spcPts val="1680"/>
              </a:lnSpc>
              <a:spcBef>
                <a:spcPts val="1245"/>
              </a:spcBef>
            </a:pPr>
            <a:r>
              <a:rPr lang="de-DE" sz="1400" dirty="0">
                <a:solidFill>
                  <a:srgbClr val="B1B3B6"/>
                </a:solidFill>
              </a:rPr>
              <a:t>» </a:t>
            </a:r>
            <a:r>
              <a:rPr lang="de-DE" sz="1200" spc="10" dirty="0">
                <a:solidFill>
                  <a:srgbClr val="B1B3B6"/>
                </a:solidFill>
                <a:latin typeface="Frutiger LT Pro 45 Light"/>
                <a:cs typeface="Frutiger LT Pro 45 Light"/>
              </a:rPr>
              <a:t>Der Produktschutz verringert Reklamationen und Ausfälle</a:t>
            </a:r>
            <a:endParaRPr lang="de-DE" sz="1200" dirty="0">
              <a:latin typeface="Frutiger LT Pro 45 Light"/>
              <a:cs typeface="Frutiger LT Pro 45 Light"/>
            </a:endParaRPr>
          </a:p>
          <a:p>
            <a:pPr algn="l"/>
            <a:endParaRPr lang="de-DE" sz="1200" b="1" dirty="0">
              <a:solidFill>
                <a:srgbClr val="254061"/>
              </a:solidFill>
              <a:latin typeface="Arial"/>
              <a:cs typeface="Arial"/>
            </a:endParaRPr>
          </a:p>
        </p:txBody>
      </p:sp>
      <p:pic>
        <p:nvPicPr>
          <p:cNvPr id="15" name="Bild 14" descr="safe_log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0152" y="915566"/>
            <a:ext cx="1465762" cy="1762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98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/>
          <p:cNvSpPr/>
          <p:nvPr/>
        </p:nvSpPr>
        <p:spPr>
          <a:xfrm>
            <a:off x="152400" y="133350"/>
            <a:ext cx="8839200" cy="4876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object 2"/>
          <p:cNvSpPr/>
          <p:nvPr/>
        </p:nvSpPr>
        <p:spPr>
          <a:xfrm>
            <a:off x="634008" y="1477994"/>
            <a:ext cx="7875984" cy="3037972"/>
          </a:xfrm>
          <a:prstGeom prst="rect">
            <a:avLst/>
          </a:prstGeom>
          <a:solidFill>
            <a:srgbClr val="14184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Bild 10" descr="footer.png"/>
          <p:cNvPicPr>
            <a:picLocks noChangeAspect="1"/>
          </p:cNvPicPr>
          <p:nvPr/>
        </p:nvPicPr>
        <p:blipFill>
          <a:blip r:embed="rId2"/>
          <a:srcRect b="91168"/>
          <a:stretch>
            <a:fillRect/>
          </a:stretch>
        </p:blipFill>
        <p:spPr>
          <a:xfrm>
            <a:off x="420236" y="4591050"/>
            <a:ext cx="8342764" cy="552450"/>
          </a:xfrm>
          <a:prstGeom prst="rect">
            <a:avLst/>
          </a:prstGeom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457200" y="4857750"/>
            <a:ext cx="2133600" cy="273844"/>
          </a:xfrm>
        </p:spPr>
        <p:txBody>
          <a:bodyPr/>
          <a:lstStyle/>
          <a:p>
            <a:fld id="{78CC73E0-C064-3F48-AFA4-34F50C2B1C53}" type="datetime1">
              <a:rPr lang="de-DE" sz="900" smtClean="0">
                <a:solidFill>
                  <a:schemeClr val="bg1">
                    <a:lumMod val="95000"/>
                  </a:schemeClr>
                </a:solidFill>
                <a:latin typeface="Frutiger LT Pro 45 Light" panose="020B0403030504020204" pitchFamily="34" charset="0"/>
                <a:cs typeface="Arial"/>
              </a:rPr>
              <a:pPr/>
              <a:t>07.02.2017</a:t>
            </a:fld>
            <a:endParaRPr lang="de-DE" sz="900" dirty="0">
              <a:solidFill>
                <a:schemeClr val="bg1">
                  <a:lumMod val="95000"/>
                </a:schemeClr>
              </a:solidFill>
              <a:latin typeface="Frutiger LT Pro 45 Light" panose="020B0403030504020204" pitchFamily="34" charset="0"/>
              <a:cs typeface="Arial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>
          <a:xfrm>
            <a:off x="6553200" y="4857750"/>
            <a:ext cx="2133600" cy="273844"/>
          </a:xfrm>
        </p:spPr>
        <p:txBody>
          <a:bodyPr/>
          <a:lstStyle/>
          <a:p>
            <a:fld id="{EF96E2CB-9687-CE4F-B719-F798F1EF16E3}" type="slidenum">
              <a:rPr lang="de-DE" sz="900" smtClean="0">
                <a:solidFill>
                  <a:srgbClr val="F2F2F2"/>
                </a:solidFill>
                <a:latin typeface="Frutiger LT Pro 45 Light" panose="020B0403030504020204" pitchFamily="34" charset="0"/>
                <a:cs typeface="Arial"/>
              </a:rPr>
              <a:pPr/>
              <a:t>14</a:t>
            </a:fld>
            <a:endParaRPr lang="de-DE" sz="900" dirty="0">
              <a:solidFill>
                <a:srgbClr val="F2F2F2"/>
              </a:solidFill>
              <a:latin typeface="Frutiger LT Pro 45 Light" panose="020B0403030504020204" pitchFamily="34" charset="0"/>
              <a:cs typeface="Arial"/>
            </a:endParaRP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>
          <a:xfrm>
            <a:off x="3124200" y="4857750"/>
            <a:ext cx="2895600" cy="273844"/>
          </a:xfrm>
        </p:spPr>
        <p:txBody>
          <a:bodyPr/>
          <a:lstStyle/>
          <a:p>
            <a:r>
              <a:rPr lang="de-DE" sz="900" dirty="0">
                <a:solidFill>
                  <a:srgbClr val="F2F2F2"/>
                </a:solidFill>
                <a:latin typeface="Frutiger LT Pro 45 Light" panose="020B0403030504020204" pitchFamily="34" charset="0"/>
                <a:cs typeface="Arial"/>
              </a:rPr>
              <a:t>ASTA</a:t>
            </a:r>
          </a:p>
        </p:txBody>
      </p:sp>
      <p:pic>
        <p:nvPicPr>
          <p:cNvPr id="10" name="Bild 9" descr="ASTA-Logo_CMYK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7846" y="0"/>
            <a:ext cx="925154" cy="1473325"/>
          </a:xfrm>
          <a:prstGeom prst="rect">
            <a:avLst/>
          </a:prstGeom>
        </p:spPr>
      </p:pic>
      <p:sp>
        <p:nvSpPr>
          <p:cNvPr id="12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228600" y="209551"/>
            <a:ext cx="7315200" cy="685799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l"/>
            <a:r>
              <a:rPr lang="de-DE" sz="2400" b="1" spc="-10" dirty="0">
                <a:solidFill>
                  <a:srgbClr val="14184E"/>
                </a:solidFill>
                <a:latin typeface="Frutiger LT Pro 47 Light Cn" panose="020B0706030504020204" pitchFamily="34" charset="0"/>
                <a:cs typeface="Frutiger LT Pro 45 Light"/>
              </a:rPr>
              <a:t>Dafür </a:t>
            </a:r>
            <a:r>
              <a:rPr lang="de-DE" sz="2400" b="1" dirty="0">
                <a:solidFill>
                  <a:srgbClr val="14184E"/>
                </a:solidFill>
                <a:latin typeface="Frutiger LT Pro 47 Light Cn" panose="020B0706030504020204" pitchFamily="34" charset="0"/>
                <a:cs typeface="Frutiger LT Pro 45 Light"/>
              </a:rPr>
              <a:t>steht </a:t>
            </a:r>
            <a:r>
              <a:rPr lang="de-DE" sz="2400" b="1" spc="5" dirty="0">
                <a:solidFill>
                  <a:srgbClr val="14184E"/>
                </a:solidFill>
                <a:latin typeface="Frutiger LT Pro 47 Light Cn" panose="020B0706030504020204" pitchFamily="34" charset="0"/>
                <a:cs typeface="Frutiger LT Pro 45 Light"/>
              </a:rPr>
              <a:t>unser </a:t>
            </a:r>
            <a:r>
              <a:rPr lang="de-DE" sz="2400" b="1" spc="10" dirty="0">
                <a:solidFill>
                  <a:srgbClr val="14184E"/>
                </a:solidFill>
                <a:latin typeface="Frutiger LT Pro 47 Light Cn" panose="020B0706030504020204" pitchFamily="34" charset="0"/>
                <a:cs typeface="Frutiger LT Pro 45 Light"/>
              </a:rPr>
              <a:t>neues </a:t>
            </a:r>
            <a:r>
              <a:rPr lang="de-DE" sz="2400" dirty="0">
                <a:solidFill>
                  <a:schemeClr val="tx1">
                    <a:tint val="75000"/>
                  </a:schemeClr>
                </a:solidFill>
                <a:latin typeface="Frutiger LT Pro 47 Light Cn" panose="020B0706030504020204" pitchFamily="34" charset="0"/>
                <a:ea typeface="+mn-ea"/>
                <a:cs typeface="Arial"/>
              </a:rPr>
              <a:t>SAFE-Prinzip</a:t>
            </a:r>
            <a:r>
              <a:rPr lang="de-DE" sz="2400" b="1" spc="20" dirty="0">
                <a:solidFill>
                  <a:srgbClr val="14184E"/>
                </a:solidFill>
                <a:latin typeface="Frutiger LT Pro 45 Light"/>
                <a:cs typeface="Frutiger LT Pro 45 Light"/>
              </a:rPr>
              <a:t>:</a:t>
            </a:r>
            <a:br>
              <a:rPr lang="de-DE" sz="2400" spc="20" dirty="0">
                <a:solidFill>
                  <a:srgbClr val="14184E"/>
                </a:solidFill>
                <a:latin typeface="Frutiger LT Pro 45 Light"/>
                <a:cs typeface="Frutiger LT Pro 45 Light"/>
              </a:rPr>
            </a:br>
            <a:r>
              <a:rPr lang="de-DE" sz="2400" spc="-5" dirty="0">
                <a:solidFill>
                  <a:srgbClr val="14184E"/>
                </a:solidFill>
                <a:latin typeface="Frutiger LT Pro 45 Light"/>
                <a:cs typeface="Frutiger LT Pro 45 Light"/>
              </a:rPr>
              <a:t>Für </a:t>
            </a:r>
            <a:r>
              <a:rPr lang="de-DE" sz="2400" spc="5" dirty="0">
                <a:solidFill>
                  <a:srgbClr val="14184E"/>
                </a:solidFill>
                <a:latin typeface="Frutiger LT Pro 45 Light"/>
                <a:cs typeface="Frutiger LT Pro 45 Light"/>
              </a:rPr>
              <a:t>Sie </a:t>
            </a:r>
            <a:r>
              <a:rPr lang="de-DE" sz="2400" dirty="0">
                <a:solidFill>
                  <a:srgbClr val="14184E"/>
                </a:solidFill>
                <a:latin typeface="Frutiger LT Pro 45 Light"/>
                <a:cs typeface="Frutiger LT Pro 45 Light"/>
              </a:rPr>
              <a:t>heißt </a:t>
            </a:r>
            <a:r>
              <a:rPr lang="de-DE" sz="2400" spc="5" dirty="0">
                <a:solidFill>
                  <a:srgbClr val="14184E"/>
                </a:solidFill>
                <a:latin typeface="Frutiger LT Pro 45 Light"/>
                <a:cs typeface="Frutiger LT Pro 45 Light"/>
              </a:rPr>
              <a:t>das </a:t>
            </a:r>
            <a:r>
              <a:rPr lang="de-DE" sz="2400" spc="-5" dirty="0">
                <a:solidFill>
                  <a:srgbClr val="14184E"/>
                </a:solidFill>
                <a:latin typeface="Frutiger LT Pro 45 Light"/>
                <a:cs typeface="Frutiger LT Pro 45 Light"/>
              </a:rPr>
              <a:t>im </a:t>
            </a:r>
            <a:r>
              <a:rPr lang="de-DE" sz="2400" dirty="0">
                <a:solidFill>
                  <a:srgbClr val="14184E"/>
                </a:solidFill>
                <a:latin typeface="Frutiger LT Pro 45 Light"/>
                <a:cs typeface="Frutiger LT Pro 45 Light"/>
              </a:rPr>
              <a:t>Detail:</a:t>
            </a:r>
            <a:endParaRPr lang="de-DE" sz="2400" dirty="0">
              <a:solidFill>
                <a:srgbClr val="14184E"/>
              </a:solidFill>
              <a:latin typeface="Arial"/>
              <a:cs typeface="Arial"/>
            </a:endParaRPr>
          </a:p>
        </p:txBody>
      </p:sp>
      <p:sp>
        <p:nvSpPr>
          <p:cNvPr id="13" name="Rectangle 3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647700" y="1563638"/>
            <a:ext cx="8244780" cy="3256384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219710" algn="l">
              <a:lnSpc>
                <a:spcPct val="100000"/>
              </a:lnSpc>
            </a:pPr>
            <a:r>
              <a:rPr lang="de-DE" sz="2200" spc="25" dirty="0">
                <a:solidFill>
                  <a:schemeClr val="bg1"/>
                </a:solidFill>
                <a:latin typeface="Frutiger LT Pro 47 Light Cn" panose="020B0706030504020204" pitchFamily="34" charset="0"/>
              </a:rPr>
              <a:t>AUSWAHL</a:t>
            </a:r>
          </a:p>
          <a:p>
            <a:pPr marL="219710" marR="3559810" algn="l">
              <a:lnSpc>
                <a:spcPct val="118100"/>
              </a:lnSpc>
              <a:spcBef>
                <a:spcPts val="1019"/>
              </a:spcBef>
            </a:pPr>
            <a:r>
              <a:rPr lang="de-DE" sz="1400" spc="20" dirty="0">
                <a:solidFill>
                  <a:schemeClr val="bg1"/>
                </a:solidFill>
                <a:latin typeface="Frutiger LT Pro 47 Light Cn" panose="020B0706030504020204" pitchFamily="34" charset="0"/>
              </a:rPr>
              <a:t>Wir </a:t>
            </a:r>
            <a:r>
              <a:rPr lang="de-DE" sz="1400" spc="15" dirty="0">
                <a:solidFill>
                  <a:schemeClr val="bg1"/>
                </a:solidFill>
                <a:latin typeface="Frutiger LT Pro 47 Light Cn" panose="020B0706030504020204" pitchFamily="34" charset="0"/>
              </a:rPr>
              <a:t>bieten </a:t>
            </a:r>
            <a:r>
              <a:rPr lang="de-DE" sz="1400" spc="20" dirty="0">
                <a:solidFill>
                  <a:schemeClr val="bg1"/>
                </a:solidFill>
                <a:latin typeface="Frutiger LT Pro 47 Light Cn" panose="020B0706030504020204" pitchFamily="34" charset="0"/>
              </a:rPr>
              <a:t>das </a:t>
            </a:r>
            <a:r>
              <a:rPr lang="de-DE" sz="1400" spc="25" dirty="0">
                <a:solidFill>
                  <a:schemeClr val="bg1"/>
                </a:solidFill>
                <a:latin typeface="Frutiger LT Pro 47 Light Cn" panose="020B0706030504020204" pitchFamily="34" charset="0"/>
              </a:rPr>
              <a:t>passende Produkt </a:t>
            </a:r>
            <a:r>
              <a:rPr lang="de-DE" sz="1400" spc="20" dirty="0">
                <a:solidFill>
                  <a:schemeClr val="bg1"/>
                </a:solidFill>
                <a:latin typeface="Frutiger LT Pro 47 Light Cn" panose="020B0706030504020204" pitchFamily="34" charset="0"/>
              </a:rPr>
              <a:t>für </a:t>
            </a:r>
            <a:r>
              <a:rPr lang="de-DE" sz="1400" spc="15" dirty="0">
                <a:solidFill>
                  <a:schemeClr val="bg1"/>
                </a:solidFill>
                <a:latin typeface="Frutiger LT Pro 47 Light Cn" panose="020B0706030504020204" pitchFamily="34" charset="0"/>
              </a:rPr>
              <a:t>jede </a:t>
            </a:r>
            <a:r>
              <a:rPr lang="de-DE" sz="1400" spc="20" dirty="0">
                <a:solidFill>
                  <a:schemeClr val="bg1"/>
                </a:solidFill>
                <a:latin typeface="Frutiger LT Pro 47 Light Cn" panose="020B0706030504020204" pitchFamily="34" charset="0"/>
              </a:rPr>
              <a:t>Situation  </a:t>
            </a:r>
            <a:r>
              <a:rPr lang="de-DE" sz="1400" spc="15" dirty="0">
                <a:solidFill>
                  <a:schemeClr val="bg1"/>
                </a:solidFill>
              </a:rPr>
              <a:t>Das</a:t>
            </a:r>
            <a:r>
              <a:rPr lang="de-DE" sz="1400" spc="-10" dirty="0">
                <a:solidFill>
                  <a:schemeClr val="bg1"/>
                </a:solidFill>
              </a:rPr>
              <a:t> </a:t>
            </a:r>
            <a:r>
              <a:rPr lang="de-DE" sz="1400" spc="20" dirty="0">
                <a:solidFill>
                  <a:schemeClr val="bg1"/>
                </a:solidFill>
              </a:rPr>
              <a:t>bedeutet:</a:t>
            </a:r>
            <a:endParaRPr lang="de-DE" sz="1400" dirty="0">
              <a:solidFill>
                <a:schemeClr val="bg1"/>
              </a:solidFill>
            </a:endParaRPr>
          </a:p>
          <a:p>
            <a:pPr marL="219710" algn="l">
              <a:lnSpc>
                <a:spcPct val="100000"/>
              </a:lnSpc>
              <a:spcBef>
                <a:spcPts val="1575"/>
              </a:spcBef>
            </a:pPr>
            <a:r>
              <a:rPr lang="de-DE" sz="1400" dirty="0">
                <a:solidFill>
                  <a:srgbClr val="B1B3B6"/>
                </a:solidFill>
              </a:rPr>
              <a:t>» </a:t>
            </a:r>
            <a:r>
              <a:rPr lang="de-DE" sz="1200" spc="10" dirty="0">
                <a:solidFill>
                  <a:srgbClr val="B1B3B6"/>
                </a:solidFill>
                <a:latin typeface="Frutiger LT Pro 45 Light"/>
                <a:cs typeface="Frutiger LT Pro 45 Light"/>
              </a:rPr>
              <a:t>Wir </a:t>
            </a:r>
            <a:r>
              <a:rPr lang="de-DE" sz="1200" dirty="0">
                <a:solidFill>
                  <a:srgbClr val="B1B3B6"/>
                </a:solidFill>
                <a:latin typeface="Frutiger LT Pro 45 Light"/>
                <a:cs typeface="Frutiger LT Pro 45 Light"/>
              </a:rPr>
              <a:t>führen ein </a:t>
            </a:r>
            <a:r>
              <a:rPr lang="de-DE" sz="1200" spc="5" dirty="0">
                <a:solidFill>
                  <a:srgbClr val="B1B3B6"/>
                </a:solidFill>
                <a:latin typeface="Frutiger LT Pro 45 Light"/>
                <a:cs typeface="Frutiger LT Pro 45 Light"/>
              </a:rPr>
              <a:t>umfassendes </a:t>
            </a:r>
            <a:r>
              <a:rPr lang="de-DE" sz="1200" spc="10" dirty="0">
                <a:solidFill>
                  <a:srgbClr val="B1B3B6"/>
                </a:solidFill>
                <a:latin typeface="Frutiger LT Pro 45 Light"/>
                <a:cs typeface="Frutiger LT Pro 45 Light"/>
              </a:rPr>
              <a:t>Sortiment </a:t>
            </a:r>
            <a:r>
              <a:rPr lang="de-DE" sz="1200" spc="5" dirty="0">
                <a:solidFill>
                  <a:srgbClr val="B1B3B6"/>
                </a:solidFill>
                <a:latin typeface="Frutiger LT Pro 45 Light"/>
                <a:cs typeface="Frutiger LT Pro 45 Light"/>
              </a:rPr>
              <a:t>mit </a:t>
            </a:r>
            <a:r>
              <a:rPr lang="de-DE" sz="1200" spc="10" dirty="0">
                <a:solidFill>
                  <a:srgbClr val="B1B3B6"/>
                </a:solidFill>
                <a:latin typeface="Frutiger LT Pro 45 Light"/>
                <a:cs typeface="Frutiger LT Pro 45 Light"/>
              </a:rPr>
              <a:t>Produkten </a:t>
            </a:r>
            <a:r>
              <a:rPr lang="de-DE" sz="1200" spc="5" dirty="0">
                <a:solidFill>
                  <a:srgbClr val="B1B3B6"/>
                </a:solidFill>
                <a:latin typeface="Frutiger LT Pro 45 Light"/>
                <a:cs typeface="Frutiger LT Pro 45 Light"/>
              </a:rPr>
              <a:t>aller führenden </a:t>
            </a:r>
            <a:r>
              <a:rPr lang="de-DE" sz="1200" spc="10" dirty="0">
                <a:solidFill>
                  <a:srgbClr val="B1B3B6"/>
                </a:solidFill>
                <a:latin typeface="Frutiger LT Pro 45 Light"/>
                <a:cs typeface="Frutiger LT Pro 45 Light"/>
              </a:rPr>
              <a:t>Hersteller</a:t>
            </a:r>
            <a:endParaRPr lang="de-DE" sz="1200" dirty="0">
              <a:latin typeface="Frutiger LT Pro 45 Light"/>
              <a:cs typeface="Frutiger LT Pro 45 Light"/>
            </a:endParaRPr>
          </a:p>
          <a:p>
            <a:pPr marL="219710" algn="l">
              <a:lnSpc>
                <a:spcPct val="100000"/>
              </a:lnSpc>
              <a:spcBef>
                <a:spcPts val="990"/>
              </a:spcBef>
            </a:pPr>
            <a:r>
              <a:rPr lang="de-DE" sz="1400" dirty="0">
                <a:solidFill>
                  <a:srgbClr val="B1B3B6"/>
                </a:solidFill>
              </a:rPr>
              <a:t>» </a:t>
            </a:r>
            <a:r>
              <a:rPr lang="de-DE" sz="1200" spc="10" dirty="0">
                <a:solidFill>
                  <a:srgbClr val="B1B3B6"/>
                </a:solidFill>
                <a:latin typeface="Frutiger LT Pro 45 Light"/>
                <a:cs typeface="Frutiger LT Pro 45 Light"/>
              </a:rPr>
              <a:t>Wir </a:t>
            </a:r>
            <a:r>
              <a:rPr lang="de-DE" sz="1200" spc="5" dirty="0">
                <a:solidFill>
                  <a:srgbClr val="B1B3B6"/>
                </a:solidFill>
                <a:latin typeface="Frutiger LT Pro 45 Light"/>
                <a:cs typeface="Frutiger LT Pro 45 Light"/>
              </a:rPr>
              <a:t>bieten </a:t>
            </a:r>
            <a:r>
              <a:rPr lang="de-DE" sz="1200" dirty="0">
                <a:solidFill>
                  <a:srgbClr val="B1B3B6"/>
                </a:solidFill>
                <a:latin typeface="Frutiger LT Pro 45 Light"/>
                <a:cs typeface="Frutiger LT Pro 45 Light"/>
              </a:rPr>
              <a:t>für </a:t>
            </a:r>
            <a:r>
              <a:rPr lang="de-DE" sz="1200" spc="10" dirty="0">
                <a:solidFill>
                  <a:srgbClr val="B1B3B6"/>
                </a:solidFill>
                <a:latin typeface="Frutiger LT Pro 45 Light"/>
                <a:cs typeface="Frutiger LT Pro 45 Light"/>
              </a:rPr>
              <a:t>jeden </a:t>
            </a:r>
            <a:r>
              <a:rPr lang="de-DE" sz="1200" spc="15" dirty="0">
                <a:solidFill>
                  <a:srgbClr val="B1B3B6"/>
                </a:solidFill>
                <a:latin typeface="Frutiger LT Pro 45 Light"/>
                <a:cs typeface="Frutiger LT Pro 45 Light"/>
              </a:rPr>
              <a:t>Bedarf </a:t>
            </a:r>
            <a:r>
              <a:rPr lang="de-DE" sz="1200" spc="10" dirty="0">
                <a:solidFill>
                  <a:srgbClr val="B1B3B6"/>
                </a:solidFill>
                <a:latin typeface="Frutiger LT Pro 45 Light"/>
                <a:cs typeface="Frutiger LT Pro 45 Light"/>
              </a:rPr>
              <a:t>überzeugende</a:t>
            </a:r>
            <a:r>
              <a:rPr lang="de-DE" sz="1200" spc="310" dirty="0">
                <a:solidFill>
                  <a:srgbClr val="B1B3B6"/>
                </a:solidFill>
                <a:latin typeface="Frutiger LT Pro 45 Light"/>
                <a:cs typeface="Frutiger LT Pro 45 Light"/>
              </a:rPr>
              <a:t> </a:t>
            </a:r>
            <a:r>
              <a:rPr lang="de-DE" sz="1200" spc="10" dirty="0">
                <a:solidFill>
                  <a:srgbClr val="B1B3B6"/>
                </a:solidFill>
                <a:latin typeface="Frutiger LT Pro 45 Light"/>
                <a:cs typeface="Frutiger LT Pro 45 Light"/>
              </a:rPr>
              <a:t>Lösungen</a:t>
            </a:r>
            <a:endParaRPr lang="de-DE" sz="1200" dirty="0">
              <a:latin typeface="Frutiger LT Pro 45 Light"/>
              <a:cs typeface="Frutiger LT Pro 45 Light"/>
            </a:endParaRPr>
          </a:p>
          <a:p>
            <a:pPr marL="219710" algn="l">
              <a:lnSpc>
                <a:spcPct val="100000"/>
              </a:lnSpc>
              <a:spcBef>
                <a:spcPts val="1115"/>
              </a:spcBef>
            </a:pPr>
            <a:r>
              <a:rPr lang="de-DE" sz="1400" dirty="0">
                <a:solidFill>
                  <a:srgbClr val="B1B3B6"/>
                </a:solidFill>
              </a:rPr>
              <a:t>» </a:t>
            </a:r>
            <a:r>
              <a:rPr lang="de-DE" sz="1200" spc="5" dirty="0">
                <a:solidFill>
                  <a:srgbClr val="B1B3B6"/>
                </a:solidFill>
                <a:latin typeface="Frutiger LT Pro 45 Light"/>
                <a:cs typeface="Frutiger LT Pro 45 Light"/>
              </a:rPr>
              <a:t>Sie wählen </a:t>
            </a:r>
            <a:r>
              <a:rPr lang="de-DE" sz="1200" dirty="0">
                <a:solidFill>
                  <a:srgbClr val="B1B3B6"/>
                </a:solidFill>
                <a:latin typeface="Frutiger LT Pro 45 Light"/>
                <a:cs typeface="Frutiger LT Pro 45 Light"/>
              </a:rPr>
              <a:t>aus </a:t>
            </a:r>
            <a:r>
              <a:rPr lang="de-DE" sz="1200" spc="5" dirty="0">
                <a:solidFill>
                  <a:srgbClr val="B1B3B6"/>
                </a:solidFill>
                <a:latin typeface="Frutiger LT Pro 45 Light"/>
                <a:cs typeface="Frutiger LT Pro 45 Light"/>
              </a:rPr>
              <a:t>einer </a:t>
            </a:r>
            <a:r>
              <a:rPr lang="de-DE" sz="1200" spc="10" dirty="0">
                <a:solidFill>
                  <a:srgbClr val="B1B3B6"/>
                </a:solidFill>
                <a:latin typeface="Frutiger LT Pro 45 Light"/>
                <a:cs typeface="Frutiger LT Pro 45 Light"/>
              </a:rPr>
              <a:t>Vielzahl passender Produkte </a:t>
            </a:r>
            <a:r>
              <a:rPr lang="de-DE" sz="1200" spc="5" dirty="0">
                <a:solidFill>
                  <a:srgbClr val="B1B3B6"/>
                </a:solidFill>
                <a:latin typeface="Frutiger LT Pro 45 Light"/>
                <a:cs typeface="Frutiger LT Pro 45 Light"/>
              </a:rPr>
              <a:t>und werden </a:t>
            </a:r>
            <a:r>
              <a:rPr lang="de-DE" sz="1200" spc="10" dirty="0">
                <a:solidFill>
                  <a:srgbClr val="B1B3B6"/>
                </a:solidFill>
                <a:latin typeface="Frutiger LT Pro 45 Light"/>
                <a:cs typeface="Frutiger LT Pro 45 Light"/>
              </a:rPr>
              <a:t>dabei </a:t>
            </a:r>
            <a:r>
              <a:rPr lang="de-DE" sz="1200" dirty="0">
                <a:solidFill>
                  <a:srgbClr val="B1B3B6"/>
                </a:solidFill>
                <a:latin typeface="Frutiger LT Pro 45 Light"/>
                <a:cs typeface="Frutiger LT Pro 45 Light"/>
              </a:rPr>
              <a:t>kompetent </a:t>
            </a:r>
            <a:r>
              <a:rPr lang="de-DE" sz="1200" spc="5" dirty="0">
                <a:solidFill>
                  <a:srgbClr val="B1B3B6"/>
                </a:solidFill>
                <a:latin typeface="Frutiger LT Pro 45 Light"/>
                <a:cs typeface="Frutiger LT Pro 45 Light"/>
              </a:rPr>
              <a:t>beraten und </a:t>
            </a:r>
            <a:r>
              <a:rPr lang="de-DE" sz="1200" spc="10" dirty="0">
                <a:solidFill>
                  <a:srgbClr val="B1B3B6"/>
                </a:solidFill>
                <a:latin typeface="Frutiger LT Pro 45 Light"/>
                <a:cs typeface="Frutiger LT Pro 45 Light"/>
              </a:rPr>
              <a:t>begleitet</a:t>
            </a:r>
            <a:endParaRPr lang="de-DE" sz="1200" dirty="0">
              <a:latin typeface="Frutiger LT Pro 45 Light"/>
              <a:cs typeface="Frutiger LT Pro 45 Light"/>
            </a:endParaRPr>
          </a:p>
          <a:p>
            <a:pPr marL="386080" marR="713105" indent="-167005" algn="l">
              <a:lnSpc>
                <a:spcPts val="1680"/>
              </a:lnSpc>
              <a:spcBef>
                <a:spcPts val="1245"/>
              </a:spcBef>
            </a:pPr>
            <a:r>
              <a:rPr lang="de-DE" sz="1400" dirty="0">
                <a:solidFill>
                  <a:srgbClr val="B1B3B6"/>
                </a:solidFill>
              </a:rPr>
              <a:t>» </a:t>
            </a:r>
            <a:r>
              <a:rPr lang="de-DE" sz="1200" spc="10" dirty="0">
                <a:solidFill>
                  <a:srgbClr val="B1B3B6"/>
                </a:solidFill>
                <a:latin typeface="Frutiger LT Pro 45 Light"/>
                <a:cs typeface="Frutiger LT Pro 45 Light"/>
              </a:rPr>
              <a:t>Viele Produkte </a:t>
            </a:r>
            <a:r>
              <a:rPr lang="de-DE" sz="1200" dirty="0">
                <a:solidFill>
                  <a:srgbClr val="B1B3B6"/>
                </a:solidFill>
                <a:latin typeface="Frutiger LT Pro 45 Light"/>
                <a:cs typeface="Frutiger LT Pro 45 Light"/>
              </a:rPr>
              <a:t>sind in </a:t>
            </a:r>
            <a:r>
              <a:rPr lang="de-DE" sz="1200" spc="5" dirty="0">
                <a:solidFill>
                  <a:srgbClr val="B1B3B6"/>
                </a:solidFill>
                <a:latin typeface="Frutiger LT Pro 45 Light"/>
                <a:cs typeface="Frutiger LT Pro 45 Light"/>
              </a:rPr>
              <a:t>mehreren Qualitäten </a:t>
            </a:r>
            <a:r>
              <a:rPr lang="de-DE" sz="1200" spc="10" dirty="0">
                <a:solidFill>
                  <a:srgbClr val="B1B3B6"/>
                </a:solidFill>
                <a:latin typeface="Frutiger LT Pro 45 Light"/>
                <a:cs typeface="Frutiger LT Pro 45 Light"/>
              </a:rPr>
              <a:t>erhältlich– </a:t>
            </a:r>
            <a:r>
              <a:rPr lang="de-DE" sz="1200" spc="5" dirty="0">
                <a:solidFill>
                  <a:srgbClr val="B1B3B6"/>
                </a:solidFill>
                <a:latin typeface="Frutiger LT Pro 45 Light"/>
                <a:cs typeface="Frutiger LT Pro 45 Light"/>
              </a:rPr>
              <a:t>Sie </a:t>
            </a:r>
            <a:r>
              <a:rPr lang="de-DE" sz="1200" spc="10" dirty="0">
                <a:solidFill>
                  <a:srgbClr val="B1B3B6"/>
                </a:solidFill>
                <a:latin typeface="Frutiger LT Pro 45 Light"/>
                <a:cs typeface="Frutiger LT Pro 45 Light"/>
              </a:rPr>
              <a:t>entscheiden </a:t>
            </a:r>
            <a:r>
              <a:rPr lang="de-DE" sz="1200" spc="5" dirty="0">
                <a:solidFill>
                  <a:srgbClr val="B1B3B6"/>
                </a:solidFill>
                <a:latin typeface="Frutiger LT Pro 45 Light"/>
                <a:cs typeface="Frutiger LT Pro 45 Light"/>
              </a:rPr>
              <a:t>je nach Anspruch und  </a:t>
            </a:r>
            <a:r>
              <a:rPr lang="de-DE" sz="1200" spc="10" dirty="0">
                <a:solidFill>
                  <a:srgbClr val="B1B3B6"/>
                </a:solidFill>
                <a:latin typeface="Frutiger LT Pro 45 Light"/>
                <a:cs typeface="Frutiger LT Pro 45 Light"/>
              </a:rPr>
              <a:t>Einsatzgebiet</a:t>
            </a:r>
            <a:endParaRPr lang="de-DE" sz="1200" dirty="0">
              <a:latin typeface="Frutiger LT Pro 45 Light"/>
              <a:cs typeface="Frutiger LT Pro 45 Light"/>
            </a:endParaRPr>
          </a:p>
          <a:p>
            <a:pPr algn="l"/>
            <a:endParaRPr lang="de-DE" sz="1200" b="1" dirty="0">
              <a:solidFill>
                <a:srgbClr val="254061"/>
              </a:solidFill>
              <a:latin typeface="Arial"/>
              <a:cs typeface="Arial"/>
            </a:endParaRPr>
          </a:p>
        </p:txBody>
      </p:sp>
      <p:pic>
        <p:nvPicPr>
          <p:cNvPr id="17" name="Bild 14" descr="safe_log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0152" y="915566"/>
            <a:ext cx="1465762" cy="1762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708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/>
          <p:cNvSpPr/>
          <p:nvPr/>
        </p:nvSpPr>
        <p:spPr>
          <a:xfrm>
            <a:off x="152400" y="133350"/>
            <a:ext cx="8839200" cy="4876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object 2"/>
          <p:cNvSpPr/>
          <p:nvPr/>
        </p:nvSpPr>
        <p:spPr>
          <a:xfrm>
            <a:off x="634008" y="1477994"/>
            <a:ext cx="7875984" cy="3037972"/>
          </a:xfrm>
          <a:prstGeom prst="rect">
            <a:avLst/>
          </a:prstGeom>
          <a:solidFill>
            <a:srgbClr val="14184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Bild 10" descr="footer.png"/>
          <p:cNvPicPr>
            <a:picLocks noChangeAspect="1"/>
          </p:cNvPicPr>
          <p:nvPr/>
        </p:nvPicPr>
        <p:blipFill>
          <a:blip r:embed="rId2"/>
          <a:srcRect b="91168"/>
          <a:stretch>
            <a:fillRect/>
          </a:stretch>
        </p:blipFill>
        <p:spPr>
          <a:xfrm>
            <a:off x="420236" y="4591050"/>
            <a:ext cx="8342764" cy="552450"/>
          </a:xfrm>
          <a:prstGeom prst="rect">
            <a:avLst/>
          </a:prstGeom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457200" y="4857750"/>
            <a:ext cx="2133600" cy="273844"/>
          </a:xfrm>
        </p:spPr>
        <p:txBody>
          <a:bodyPr/>
          <a:lstStyle/>
          <a:p>
            <a:fld id="{78CC73E0-C064-3F48-AFA4-34F50C2B1C53}" type="datetime1">
              <a:rPr lang="de-DE" sz="900" smtClean="0">
                <a:solidFill>
                  <a:schemeClr val="bg1">
                    <a:lumMod val="95000"/>
                  </a:schemeClr>
                </a:solidFill>
                <a:latin typeface="Frutiger LT Pro 45 Light" panose="020B0403030504020204" pitchFamily="34" charset="0"/>
                <a:cs typeface="Arial"/>
              </a:rPr>
              <a:pPr/>
              <a:t>07.02.2017</a:t>
            </a:fld>
            <a:endParaRPr lang="de-DE" sz="900" dirty="0">
              <a:solidFill>
                <a:schemeClr val="bg1">
                  <a:lumMod val="95000"/>
                </a:schemeClr>
              </a:solidFill>
              <a:latin typeface="Frutiger LT Pro 45 Light" panose="020B0403030504020204" pitchFamily="34" charset="0"/>
              <a:cs typeface="Arial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>
          <a:xfrm>
            <a:off x="6553200" y="4857750"/>
            <a:ext cx="2133600" cy="273844"/>
          </a:xfrm>
        </p:spPr>
        <p:txBody>
          <a:bodyPr/>
          <a:lstStyle/>
          <a:p>
            <a:fld id="{EF96E2CB-9687-CE4F-B719-F798F1EF16E3}" type="slidenum">
              <a:rPr lang="de-DE" sz="900" smtClean="0">
                <a:solidFill>
                  <a:srgbClr val="F2F2F2"/>
                </a:solidFill>
                <a:latin typeface="Frutiger LT Pro 45 Light" panose="020B0403030504020204" pitchFamily="34" charset="0"/>
                <a:cs typeface="Arial"/>
              </a:rPr>
              <a:pPr/>
              <a:t>15</a:t>
            </a:fld>
            <a:endParaRPr lang="de-DE" sz="900" dirty="0">
              <a:solidFill>
                <a:srgbClr val="F2F2F2"/>
              </a:solidFill>
              <a:latin typeface="Frutiger LT Pro 45 Light" panose="020B0403030504020204" pitchFamily="34" charset="0"/>
              <a:cs typeface="Arial"/>
            </a:endParaRP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>
          <a:xfrm>
            <a:off x="3124200" y="4857750"/>
            <a:ext cx="2895600" cy="273844"/>
          </a:xfrm>
        </p:spPr>
        <p:txBody>
          <a:bodyPr/>
          <a:lstStyle/>
          <a:p>
            <a:r>
              <a:rPr lang="de-DE" sz="900" dirty="0">
                <a:solidFill>
                  <a:srgbClr val="F2F2F2"/>
                </a:solidFill>
                <a:latin typeface="Frutiger LT Pro 45 Light" panose="020B0403030504020204" pitchFamily="34" charset="0"/>
                <a:cs typeface="Arial"/>
              </a:rPr>
              <a:t>ASTA</a:t>
            </a:r>
          </a:p>
        </p:txBody>
      </p:sp>
      <p:pic>
        <p:nvPicPr>
          <p:cNvPr id="10" name="Bild 9" descr="ASTA-Logo_CMYK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7846" y="0"/>
            <a:ext cx="925154" cy="1473325"/>
          </a:xfrm>
          <a:prstGeom prst="rect">
            <a:avLst/>
          </a:prstGeom>
        </p:spPr>
      </p:pic>
      <p:sp>
        <p:nvSpPr>
          <p:cNvPr id="12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228600" y="209551"/>
            <a:ext cx="7315200" cy="685799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l"/>
            <a:r>
              <a:rPr lang="de-DE" sz="2400" b="1" spc="-10" dirty="0">
                <a:solidFill>
                  <a:srgbClr val="14184E"/>
                </a:solidFill>
                <a:latin typeface="Frutiger LT Pro 47 Light Cn" panose="020B0706030504020204" pitchFamily="34" charset="0"/>
                <a:cs typeface="Frutiger LT Pro 45 Light"/>
              </a:rPr>
              <a:t>Dafür </a:t>
            </a:r>
            <a:r>
              <a:rPr lang="de-DE" sz="2400" b="1" dirty="0">
                <a:solidFill>
                  <a:srgbClr val="14184E"/>
                </a:solidFill>
                <a:latin typeface="Frutiger LT Pro 47 Light Cn" panose="020B0706030504020204" pitchFamily="34" charset="0"/>
                <a:cs typeface="Frutiger LT Pro 45 Light"/>
              </a:rPr>
              <a:t>steht </a:t>
            </a:r>
            <a:r>
              <a:rPr lang="de-DE" sz="2400" b="1" spc="5" dirty="0">
                <a:solidFill>
                  <a:srgbClr val="14184E"/>
                </a:solidFill>
                <a:latin typeface="Frutiger LT Pro 47 Light Cn" panose="020B0706030504020204" pitchFamily="34" charset="0"/>
                <a:cs typeface="Frutiger LT Pro 45 Light"/>
              </a:rPr>
              <a:t>unser </a:t>
            </a:r>
            <a:r>
              <a:rPr lang="de-DE" sz="2400" b="1" spc="10" dirty="0">
                <a:solidFill>
                  <a:srgbClr val="14184E"/>
                </a:solidFill>
                <a:latin typeface="Frutiger LT Pro 47 Light Cn" panose="020B0706030504020204" pitchFamily="34" charset="0"/>
                <a:cs typeface="Frutiger LT Pro 45 Light"/>
              </a:rPr>
              <a:t>neues </a:t>
            </a:r>
            <a:r>
              <a:rPr lang="de-DE" sz="2400" dirty="0">
                <a:solidFill>
                  <a:schemeClr val="tx1">
                    <a:tint val="75000"/>
                  </a:schemeClr>
                </a:solidFill>
                <a:latin typeface="Frutiger LT Pro 47 Light Cn" panose="020B0706030504020204" pitchFamily="34" charset="0"/>
                <a:ea typeface="+mn-ea"/>
                <a:cs typeface="Arial"/>
              </a:rPr>
              <a:t>SAFE-Prinzip</a:t>
            </a:r>
            <a:r>
              <a:rPr lang="de-DE" sz="2400" b="1" spc="20" dirty="0">
                <a:solidFill>
                  <a:srgbClr val="14184E"/>
                </a:solidFill>
                <a:latin typeface="Frutiger LT Pro 45 Light"/>
                <a:cs typeface="Frutiger LT Pro 45 Light"/>
              </a:rPr>
              <a:t>:</a:t>
            </a:r>
            <a:br>
              <a:rPr lang="de-DE" sz="2400" spc="20" dirty="0">
                <a:solidFill>
                  <a:srgbClr val="14184E"/>
                </a:solidFill>
                <a:latin typeface="Frutiger LT Pro 45 Light"/>
                <a:cs typeface="Frutiger LT Pro 45 Light"/>
              </a:rPr>
            </a:br>
            <a:r>
              <a:rPr lang="de-DE" sz="2400" spc="-5" dirty="0">
                <a:solidFill>
                  <a:srgbClr val="14184E"/>
                </a:solidFill>
                <a:latin typeface="Frutiger LT Pro 45 Light"/>
                <a:cs typeface="Frutiger LT Pro 45 Light"/>
              </a:rPr>
              <a:t>Für </a:t>
            </a:r>
            <a:r>
              <a:rPr lang="de-DE" sz="2400" spc="5" dirty="0">
                <a:solidFill>
                  <a:srgbClr val="14184E"/>
                </a:solidFill>
                <a:latin typeface="Frutiger LT Pro 45 Light"/>
                <a:cs typeface="Frutiger LT Pro 45 Light"/>
              </a:rPr>
              <a:t>Sie </a:t>
            </a:r>
            <a:r>
              <a:rPr lang="de-DE" sz="2400" dirty="0">
                <a:solidFill>
                  <a:srgbClr val="14184E"/>
                </a:solidFill>
                <a:latin typeface="Frutiger LT Pro 45 Light"/>
                <a:cs typeface="Frutiger LT Pro 45 Light"/>
              </a:rPr>
              <a:t>heißt </a:t>
            </a:r>
            <a:r>
              <a:rPr lang="de-DE" sz="2400" spc="5" dirty="0">
                <a:solidFill>
                  <a:srgbClr val="14184E"/>
                </a:solidFill>
                <a:latin typeface="Frutiger LT Pro 45 Light"/>
                <a:cs typeface="Frutiger LT Pro 45 Light"/>
              </a:rPr>
              <a:t>das </a:t>
            </a:r>
            <a:r>
              <a:rPr lang="de-DE" sz="2400" spc="-5" dirty="0">
                <a:solidFill>
                  <a:srgbClr val="14184E"/>
                </a:solidFill>
                <a:latin typeface="Frutiger LT Pro 45 Light"/>
                <a:cs typeface="Frutiger LT Pro 45 Light"/>
              </a:rPr>
              <a:t>im </a:t>
            </a:r>
            <a:r>
              <a:rPr lang="de-DE" sz="2400" dirty="0">
                <a:solidFill>
                  <a:srgbClr val="14184E"/>
                </a:solidFill>
                <a:latin typeface="Frutiger LT Pro 45 Light"/>
                <a:cs typeface="Frutiger LT Pro 45 Light"/>
              </a:rPr>
              <a:t>Detail:</a:t>
            </a:r>
            <a:endParaRPr lang="de-DE" sz="2400" dirty="0">
              <a:solidFill>
                <a:srgbClr val="14184E"/>
              </a:solidFill>
              <a:latin typeface="Arial"/>
              <a:cs typeface="Arial"/>
            </a:endParaRPr>
          </a:p>
        </p:txBody>
      </p:sp>
      <p:sp>
        <p:nvSpPr>
          <p:cNvPr id="13" name="Rectangle 3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647700" y="1563638"/>
            <a:ext cx="7848600" cy="3256384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219710" algn="l"/>
            <a:r>
              <a:rPr lang="de-DE" sz="2200" b="1" spc="15" dirty="0">
                <a:solidFill>
                  <a:schemeClr val="bg1"/>
                </a:solidFill>
                <a:latin typeface="Frutiger LT Pro 47 Light Cn"/>
                <a:cs typeface="Frutiger LT Pro 47 Light Cn"/>
              </a:rPr>
              <a:t>FAIRNESS</a:t>
            </a:r>
            <a:endParaRPr lang="de-DE" sz="2200" dirty="0">
              <a:solidFill>
                <a:schemeClr val="bg1"/>
              </a:solidFill>
              <a:latin typeface="Frutiger LT Pro 47 Light Cn"/>
              <a:cs typeface="Frutiger LT Pro 47 Light Cn"/>
            </a:endParaRPr>
          </a:p>
          <a:p>
            <a:pPr marL="219710" marR="3559810" algn="l">
              <a:lnSpc>
                <a:spcPct val="118100"/>
              </a:lnSpc>
              <a:spcBef>
                <a:spcPts val="1019"/>
              </a:spcBef>
            </a:pPr>
            <a:r>
              <a:rPr lang="de-DE" sz="1400" b="1" spc="20" dirty="0">
                <a:solidFill>
                  <a:srgbClr val="FFFFFF"/>
                </a:solidFill>
                <a:latin typeface="Frutiger LT Pro 47 Light Cn"/>
                <a:cs typeface="Frutiger LT Pro 47 Light Cn"/>
              </a:rPr>
              <a:t>Wir </a:t>
            </a:r>
            <a:r>
              <a:rPr lang="de-DE" sz="1400" b="1" spc="15" dirty="0">
                <a:solidFill>
                  <a:srgbClr val="FFFFFF"/>
                </a:solidFill>
                <a:latin typeface="Frutiger LT Pro 47 Light Cn"/>
                <a:cs typeface="Frutiger LT Pro 47 Light Cn"/>
              </a:rPr>
              <a:t>sind faire Partner, die </a:t>
            </a:r>
            <a:r>
              <a:rPr lang="de-DE" sz="1400" b="1" spc="25" dirty="0">
                <a:solidFill>
                  <a:srgbClr val="FFFFFF"/>
                </a:solidFill>
                <a:latin typeface="Frutiger LT Pro 47 Light Cn"/>
                <a:cs typeface="Frutiger LT Pro 47 Light Cn"/>
              </a:rPr>
              <a:t>immer Lösungen </a:t>
            </a:r>
            <a:r>
              <a:rPr lang="de-DE" sz="1400" b="1" spc="15" dirty="0">
                <a:solidFill>
                  <a:srgbClr val="FFFFFF"/>
                </a:solidFill>
                <a:latin typeface="Frutiger LT Pro 47 Light Cn"/>
                <a:cs typeface="Frutiger LT Pro 47 Light Cn"/>
              </a:rPr>
              <a:t>finden </a:t>
            </a:r>
            <a:r>
              <a:rPr lang="de-DE" sz="1400" spc="15" dirty="0">
                <a:solidFill>
                  <a:schemeClr val="bg1"/>
                </a:solidFill>
              </a:rPr>
              <a:t>Das</a:t>
            </a:r>
            <a:r>
              <a:rPr lang="de-DE" sz="1400" spc="-10" dirty="0">
                <a:solidFill>
                  <a:schemeClr val="bg1"/>
                </a:solidFill>
              </a:rPr>
              <a:t> </a:t>
            </a:r>
            <a:r>
              <a:rPr lang="de-DE" sz="1400" spc="20" dirty="0">
                <a:solidFill>
                  <a:schemeClr val="bg1"/>
                </a:solidFill>
              </a:rPr>
              <a:t>bedeutet:</a:t>
            </a:r>
            <a:endParaRPr lang="de-DE" sz="1400" dirty="0">
              <a:solidFill>
                <a:schemeClr val="bg1"/>
              </a:solidFill>
            </a:endParaRPr>
          </a:p>
          <a:p>
            <a:pPr marL="219710" algn="l">
              <a:lnSpc>
                <a:spcPct val="100000"/>
              </a:lnSpc>
              <a:spcBef>
                <a:spcPts val="1575"/>
              </a:spcBef>
            </a:pPr>
            <a:r>
              <a:rPr lang="de-DE" sz="1400" dirty="0">
                <a:solidFill>
                  <a:srgbClr val="B1B3B6"/>
                </a:solidFill>
              </a:rPr>
              <a:t>» </a:t>
            </a:r>
            <a:r>
              <a:rPr lang="de-DE" sz="1200" spc="10" dirty="0">
                <a:solidFill>
                  <a:srgbClr val="B1B3B6"/>
                </a:solidFill>
                <a:latin typeface="Frutiger LT Pro 45 Light"/>
                <a:cs typeface="Frutiger LT Pro 45 Light"/>
              </a:rPr>
              <a:t>Wir </a:t>
            </a:r>
            <a:r>
              <a:rPr lang="de-DE" sz="1200" dirty="0">
                <a:solidFill>
                  <a:srgbClr val="B1B3B6"/>
                </a:solidFill>
                <a:latin typeface="Frutiger LT Pro 45 Light"/>
                <a:cs typeface="Frutiger LT Pro 45 Light"/>
              </a:rPr>
              <a:t>beraten Sie objektiv für bestmöglichen Schutz und faire Preise</a:t>
            </a:r>
            <a:endParaRPr lang="de-DE" sz="1200" dirty="0">
              <a:latin typeface="Frutiger LT Pro 45 Light"/>
              <a:cs typeface="Frutiger LT Pro 45 Light"/>
            </a:endParaRPr>
          </a:p>
          <a:p>
            <a:pPr marL="219710" algn="l">
              <a:lnSpc>
                <a:spcPct val="100000"/>
              </a:lnSpc>
              <a:spcBef>
                <a:spcPts val="990"/>
              </a:spcBef>
            </a:pPr>
            <a:r>
              <a:rPr lang="de-DE" sz="1400" dirty="0">
                <a:solidFill>
                  <a:srgbClr val="B1B3B6"/>
                </a:solidFill>
              </a:rPr>
              <a:t>» </a:t>
            </a:r>
            <a:r>
              <a:rPr lang="de-DE" sz="1200" spc="10" dirty="0">
                <a:solidFill>
                  <a:srgbClr val="B1B3B6"/>
                </a:solidFill>
                <a:latin typeface="Frutiger LT Pro 45 Light"/>
                <a:cs typeface="Frutiger LT Pro 45 Light"/>
              </a:rPr>
              <a:t>Eine ordentliche Abwicklung aller Aufgaben und Anfragen ist für uns selbstverständlich</a:t>
            </a:r>
            <a:endParaRPr lang="de-DE" sz="1200" dirty="0">
              <a:latin typeface="Frutiger LT Pro 45 Light"/>
              <a:cs typeface="Frutiger LT Pro 45 Light"/>
            </a:endParaRPr>
          </a:p>
          <a:p>
            <a:pPr marL="219710" algn="l">
              <a:lnSpc>
                <a:spcPct val="100000"/>
              </a:lnSpc>
              <a:spcBef>
                <a:spcPts val="1115"/>
              </a:spcBef>
            </a:pPr>
            <a:r>
              <a:rPr lang="de-DE" sz="1400" dirty="0">
                <a:solidFill>
                  <a:srgbClr val="B1B3B6"/>
                </a:solidFill>
              </a:rPr>
              <a:t>» </a:t>
            </a:r>
            <a:r>
              <a:rPr lang="de-DE" sz="1200" spc="5" dirty="0">
                <a:solidFill>
                  <a:srgbClr val="B1B3B6"/>
                </a:solidFill>
                <a:latin typeface="Frutiger LT Pro 45 Light"/>
                <a:cs typeface="Frutiger LT Pro 45 Light"/>
              </a:rPr>
              <a:t>Wir unterstützen den Handel von Produkten aus fairen Herstellungsbedingungen</a:t>
            </a:r>
            <a:endParaRPr lang="de-DE" sz="1200" dirty="0">
              <a:latin typeface="Frutiger LT Pro 45 Light"/>
              <a:cs typeface="Frutiger LT Pro 45 Light"/>
            </a:endParaRPr>
          </a:p>
          <a:p>
            <a:pPr marL="386080" marR="713105" indent="-167005" algn="l">
              <a:lnSpc>
                <a:spcPts val="1680"/>
              </a:lnSpc>
              <a:spcBef>
                <a:spcPts val="1245"/>
              </a:spcBef>
            </a:pPr>
            <a:r>
              <a:rPr lang="de-DE" sz="1400" dirty="0">
                <a:solidFill>
                  <a:srgbClr val="B1B3B6"/>
                </a:solidFill>
              </a:rPr>
              <a:t>» </a:t>
            </a:r>
            <a:r>
              <a:rPr lang="de-DE" sz="1200" spc="10" dirty="0">
                <a:solidFill>
                  <a:srgbClr val="B1B3B6"/>
                </a:solidFill>
                <a:latin typeface="Frutiger LT Pro 45 Light"/>
                <a:cs typeface="Frutiger LT Pro 45 Light"/>
              </a:rPr>
              <a:t>Wir kommunizieren offen und sagen auch einmal, wenn etwas nicht umsetzbar ist</a:t>
            </a:r>
            <a:endParaRPr lang="de-DE" sz="1200" dirty="0">
              <a:latin typeface="Frutiger LT Pro 45 Light"/>
              <a:cs typeface="Frutiger LT Pro 45 Light"/>
            </a:endParaRPr>
          </a:p>
          <a:p>
            <a:pPr algn="l"/>
            <a:endParaRPr lang="de-DE" sz="1200" b="1" dirty="0">
              <a:solidFill>
                <a:srgbClr val="254061"/>
              </a:solidFill>
              <a:latin typeface="Arial"/>
              <a:cs typeface="Arial"/>
            </a:endParaRPr>
          </a:p>
        </p:txBody>
      </p:sp>
      <p:pic>
        <p:nvPicPr>
          <p:cNvPr id="17" name="Bild 14" descr="safe_log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0152" y="915566"/>
            <a:ext cx="1465762" cy="1762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80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/>
          <p:cNvSpPr/>
          <p:nvPr/>
        </p:nvSpPr>
        <p:spPr>
          <a:xfrm>
            <a:off x="152400" y="133350"/>
            <a:ext cx="8839200" cy="4876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object 2"/>
          <p:cNvSpPr/>
          <p:nvPr/>
        </p:nvSpPr>
        <p:spPr>
          <a:xfrm>
            <a:off x="634008" y="1477994"/>
            <a:ext cx="7875984" cy="3037972"/>
          </a:xfrm>
          <a:prstGeom prst="rect">
            <a:avLst/>
          </a:prstGeom>
          <a:solidFill>
            <a:srgbClr val="14184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Bild 10" descr="footer.png"/>
          <p:cNvPicPr>
            <a:picLocks noChangeAspect="1"/>
          </p:cNvPicPr>
          <p:nvPr/>
        </p:nvPicPr>
        <p:blipFill>
          <a:blip r:embed="rId2"/>
          <a:srcRect b="91168"/>
          <a:stretch>
            <a:fillRect/>
          </a:stretch>
        </p:blipFill>
        <p:spPr>
          <a:xfrm>
            <a:off x="420236" y="4591050"/>
            <a:ext cx="8342764" cy="552450"/>
          </a:xfrm>
          <a:prstGeom prst="rect">
            <a:avLst/>
          </a:prstGeom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457200" y="4857750"/>
            <a:ext cx="2133600" cy="273844"/>
          </a:xfrm>
        </p:spPr>
        <p:txBody>
          <a:bodyPr/>
          <a:lstStyle/>
          <a:p>
            <a:fld id="{78CC73E0-C064-3F48-AFA4-34F50C2B1C53}" type="datetime1">
              <a:rPr lang="de-DE" sz="900" smtClean="0">
                <a:solidFill>
                  <a:schemeClr val="bg1">
                    <a:lumMod val="95000"/>
                  </a:schemeClr>
                </a:solidFill>
                <a:latin typeface="Frutiger LT Pro 45 Light" panose="020B0403030504020204" pitchFamily="34" charset="0"/>
                <a:cs typeface="Arial"/>
              </a:rPr>
              <a:pPr/>
              <a:t>07.02.2017</a:t>
            </a:fld>
            <a:endParaRPr lang="de-DE" sz="900" dirty="0">
              <a:solidFill>
                <a:schemeClr val="bg1">
                  <a:lumMod val="95000"/>
                </a:schemeClr>
              </a:solidFill>
              <a:latin typeface="Frutiger LT Pro 45 Light" panose="020B0403030504020204" pitchFamily="34" charset="0"/>
              <a:cs typeface="Arial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>
          <a:xfrm>
            <a:off x="6553200" y="4857750"/>
            <a:ext cx="2133600" cy="273844"/>
          </a:xfrm>
        </p:spPr>
        <p:txBody>
          <a:bodyPr/>
          <a:lstStyle/>
          <a:p>
            <a:fld id="{EF96E2CB-9687-CE4F-B719-F798F1EF16E3}" type="slidenum">
              <a:rPr lang="de-DE" sz="900" smtClean="0">
                <a:solidFill>
                  <a:srgbClr val="F2F2F2"/>
                </a:solidFill>
                <a:latin typeface="Frutiger LT Pro 45 Light" panose="020B0403030504020204" pitchFamily="34" charset="0"/>
                <a:cs typeface="Arial"/>
              </a:rPr>
              <a:pPr/>
              <a:t>16</a:t>
            </a:fld>
            <a:endParaRPr lang="de-DE" sz="900" dirty="0">
              <a:solidFill>
                <a:srgbClr val="F2F2F2"/>
              </a:solidFill>
              <a:latin typeface="Frutiger LT Pro 45 Light" panose="020B0403030504020204" pitchFamily="34" charset="0"/>
              <a:cs typeface="Arial"/>
            </a:endParaRP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>
          <a:xfrm>
            <a:off x="3124200" y="4857750"/>
            <a:ext cx="2895600" cy="273844"/>
          </a:xfrm>
        </p:spPr>
        <p:txBody>
          <a:bodyPr/>
          <a:lstStyle/>
          <a:p>
            <a:r>
              <a:rPr lang="de-DE" sz="900" dirty="0">
                <a:solidFill>
                  <a:srgbClr val="F2F2F2"/>
                </a:solidFill>
                <a:latin typeface="Frutiger LT Pro 45 Light" panose="020B0403030504020204" pitchFamily="34" charset="0"/>
                <a:cs typeface="Arial"/>
              </a:rPr>
              <a:t>ASTA</a:t>
            </a:r>
          </a:p>
        </p:txBody>
      </p:sp>
      <p:pic>
        <p:nvPicPr>
          <p:cNvPr id="10" name="Bild 9" descr="ASTA-Logo_CMYK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7846" y="0"/>
            <a:ext cx="925154" cy="1473325"/>
          </a:xfrm>
          <a:prstGeom prst="rect">
            <a:avLst/>
          </a:prstGeom>
        </p:spPr>
      </p:pic>
      <p:sp>
        <p:nvSpPr>
          <p:cNvPr id="12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228600" y="209551"/>
            <a:ext cx="7315200" cy="685799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l"/>
            <a:r>
              <a:rPr lang="de-DE" sz="2400" b="1" spc="-10" dirty="0">
                <a:solidFill>
                  <a:srgbClr val="14184E"/>
                </a:solidFill>
                <a:latin typeface="Frutiger LT Pro 47 Light Cn" panose="020B0706030504020204" pitchFamily="34" charset="0"/>
                <a:cs typeface="Frutiger LT Pro 45 Light"/>
              </a:rPr>
              <a:t>Dafür </a:t>
            </a:r>
            <a:r>
              <a:rPr lang="de-DE" sz="2400" b="1" dirty="0">
                <a:solidFill>
                  <a:srgbClr val="14184E"/>
                </a:solidFill>
                <a:latin typeface="Frutiger LT Pro 47 Light Cn" panose="020B0706030504020204" pitchFamily="34" charset="0"/>
                <a:cs typeface="Frutiger LT Pro 45 Light"/>
              </a:rPr>
              <a:t>steht </a:t>
            </a:r>
            <a:r>
              <a:rPr lang="de-DE" sz="2400" b="1" spc="5" dirty="0">
                <a:solidFill>
                  <a:srgbClr val="14184E"/>
                </a:solidFill>
                <a:latin typeface="Frutiger LT Pro 47 Light Cn" panose="020B0706030504020204" pitchFamily="34" charset="0"/>
                <a:cs typeface="Frutiger LT Pro 45 Light"/>
              </a:rPr>
              <a:t>unser </a:t>
            </a:r>
            <a:r>
              <a:rPr lang="de-DE" sz="2400" b="1" spc="10" dirty="0">
                <a:solidFill>
                  <a:srgbClr val="14184E"/>
                </a:solidFill>
                <a:latin typeface="Frutiger LT Pro 47 Light Cn" panose="020B0706030504020204" pitchFamily="34" charset="0"/>
                <a:cs typeface="Frutiger LT Pro 45 Light"/>
              </a:rPr>
              <a:t>neues </a:t>
            </a:r>
            <a:r>
              <a:rPr lang="de-DE" sz="2400" dirty="0">
                <a:solidFill>
                  <a:schemeClr val="tx1">
                    <a:tint val="75000"/>
                  </a:schemeClr>
                </a:solidFill>
                <a:latin typeface="Frutiger LT Pro 47 Light Cn" panose="020B0706030504020204" pitchFamily="34" charset="0"/>
                <a:ea typeface="+mn-ea"/>
                <a:cs typeface="Arial"/>
              </a:rPr>
              <a:t>SAFE-Prinzip</a:t>
            </a:r>
            <a:r>
              <a:rPr lang="de-DE" sz="2400" b="1" spc="20" dirty="0">
                <a:solidFill>
                  <a:srgbClr val="14184E"/>
                </a:solidFill>
                <a:latin typeface="Frutiger LT Pro 45 Light"/>
                <a:cs typeface="Frutiger LT Pro 45 Light"/>
              </a:rPr>
              <a:t>:</a:t>
            </a:r>
            <a:br>
              <a:rPr lang="de-DE" sz="2400" spc="20" dirty="0">
                <a:solidFill>
                  <a:srgbClr val="14184E"/>
                </a:solidFill>
                <a:latin typeface="Frutiger LT Pro 45 Light"/>
                <a:cs typeface="Frutiger LT Pro 45 Light"/>
              </a:rPr>
            </a:br>
            <a:r>
              <a:rPr lang="de-DE" sz="2400" spc="-5" dirty="0">
                <a:solidFill>
                  <a:srgbClr val="14184E"/>
                </a:solidFill>
                <a:latin typeface="Frutiger LT Pro 45 Light"/>
                <a:cs typeface="Frutiger LT Pro 45 Light"/>
              </a:rPr>
              <a:t>Für </a:t>
            </a:r>
            <a:r>
              <a:rPr lang="de-DE" sz="2400" spc="5" dirty="0">
                <a:solidFill>
                  <a:srgbClr val="14184E"/>
                </a:solidFill>
                <a:latin typeface="Frutiger LT Pro 45 Light"/>
                <a:cs typeface="Frutiger LT Pro 45 Light"/>
              </a:rPr>
              <a:t>Sie </a:t>
            </a:r>
            <a:r>
              <a:rPr lang="de-DE" sz="2400" dirty="0">
                <a:solidFill>
                  <a:srgbClr val="14184E"/>
                </a:solidFill>
                <a:latin typeface="Frutiger LT Pro 45 Light"/>
                <a:cs typeface="Frutiger LT Pro 45 Light"/>
              </a:rPr>
              <a:t>heißt </a:t>
            </a:r>
            <a:r>
              <a:rPr lang="de-DE" sz="2400" spc="5" dirty="0">
                <a:solidFill>
                  <a:srgbClr val="14184E"/>
                </a:solidFill>
                <a:latin typeface="Frutiger LT Pro 45 Light"/>
                <a:cs typeface="Frutiger LT Pro 45 Light"/>
              </a:rPr>
              <a:t>das </a:t>
            </a:r>
            <a:r>
              <a:rPr lang="de-DE" sz="2400" spc="-5" dirty="0">
                <a:solidFill>
                  <a:srgbClr val="14184E"/>
                </a:solidFill>
                <a:latin typeface="Frutiger LT Pro 45 Light"/>
                <a:cs typeface="Frutiger LT Pro 45 Light"/>
              </a:rPr>
              <a:t>im </a:t>
            </a:r>
            <a:r>
              <a:rPr lang="de-DE" sz="2400" dirty="0">
                <a:solidFill>
                  <a:srgbClr val="14184E"/>
                </a:solidFill>
                <a:latin typeface="Frutiger LT Pro 45 Light"/>
                <a:cs typeface="Frutiger LT Pro 45 Light"/>
              </a:rPr>
              <a:t>Detail:</a:t>
            </a:r>
            <a:endParaRPr lang="de-DE" sz="2400" dirty="0">
              <a:solidFill>
                <a:srgbClr val="14184E"/>
              </a:solidFill>
              <a:latin typeface="Arial"/>
              <a:cs typeface="Arial"/>
            </a:endParaRPr>
          </a:p>
        </p:txBody>
      </p:sp>
      <p:sp>
        <p:nvSpPr>
          <p:cNvPr id="13" name="Rectangle 3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647700" y="1547614"/>
            <a:ext cx="7020644" cy="3256384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219710" algn="l"/>
            <a:r>
              <a:rPr lang="de-DE" sz="2200" b="1" spc="15" dirty="0">
                <a:solidFill>
                  <a:schemeClr val="bg1"/>
                </a:solidFill>
                <a:latin typeface="Frutiger LT Pro 47 Light Cn"/>
                <a:cs typeface="Frutiger LT Pro 47 Light Cn"/>
              </a:rPr>
              <a:t>EINSATZ</a:t>
            </a:r>
            <a:endParaRPr lang="de-DE" sz="2200" dirty="0">
              <a:solidFill>
                <a:schemeClr val="bg1"/>
              </a:solidFill>
              <a:latin typeface="Frutiger LT Pro 47 Light Cn"/>
              <a:cs typeface="Frutiger LT Pro 47 Light Cn"/>
            </a:endParaRPr>
          </a:p>
          <a:p>
            <a:pPr marL="219710" marR="3559810" algn="l">
              <a:lnSpc>
                <a:spcPct val="118100"/>
              </a:lnSpc>
              <a:spcBef>
                <a:spcPts val="1019"/>
              </a:spcBef>
            </a:pPr>
            <a:r>
              <a:rPr lang="de-DE" sz="1400" b="1" spc="20" dirty="0">
                <a:solidFill>
                  <a:srgbClr val="FFFFFF"/>
                </a:solidFill>
                <a:latin typeface="Frutiger LT Pro 47 Light Cn"/>
                <a:cs typeface="Frutiger LT Pro 47 Light Cn"/>
              </a:rPr>
              <a:t>Wir </a:t>
            </a:r>
            <a:r>
              <a:rPr lang="de-DE" sz="1400" b="1" spc="15" dirty="0">
                <a:solidFill>
                  <a:srgbClr val="FFFFFF"/>
                </a:solidFill>
                <a:latin typeface="Frutiger LT Pro 47 Light Cn"/>
                <a:cs typeface="Frutiger LT Pro 47 Light Cn"/>
              </a:rPr>
              <a:t>geben alles für Sie und Ihr Team </a:t>
            </a:r>
            <a:r>
              <a:rPr lang="de-DE" sz="1400" spc="15" dirty="0">
                <a:solidFill>
                  <a:schemeClr val="bg1"/>
                </a:solidFill>
              </a:rPr>
              <a:t>Das</a:t>
            </a:r>
            <a:r>
              <a:rPr lang="de-DE" sz="1400" spc="-10" dirty="0">
                <a:solidFill>
                  <a:schemeClr val="bg1"/>
                </a:solidFill>
              </a:rPr>
              <a:t> </a:t>
            </a:r>
            <a:r>
              <a:rPr lang="de-DE" sz="1400" spc="20" dirty="0">
                <a:solidFill>
                  <a:schemeClr val="bg1"/>
                </a:solidFill>
              </a:rPr>
              <a:t>bedeutet:</a:t>
            </a:r>
            <a:endParaRPr lang="de-DE" sz="1400" dirty="0">
              <a:solidFill>
                <a:schemeClr val="bg1"/>
              </a:solidFill>
            </a:endParaRPr>
          </a:p>
          <a:p>
            <a:pPr marL="219710" algn="l">
              <a:lnSpc>
                <a:spcPct val="100000"/>
              </a:lnSpc>
              <a:spcBef>
                <a:spcPts val="1575"/>
              </a:spcBef>
            </a:pPr>
            <a:r>
              <a:rPr lang="de-DE" sz="1400" dirty="0">
                <a:solidFill>
                  <a:srgbClr val="B1B3B6"/>
                </a:solidFill>
              </a:rPr>
              <a:t>» </a:t>
            </a:r>
            <a:r>
              <a:rPr lang="de-DE" sz="1200" spc="10" dirty="0">
                <a:solidFill>
                  <a:srgbClr val="B1B3B6"/>
                </a:solidFill>
                <a:latin typeface="Frutiger LT Pro 45 Light"/>
                <a:cs typeface="Frutiger LT Pro 45 Light"/>
              </a:rPr>
              <a:t>Sie sparen Kosten und Zeit durch Ihren festen Partner ASTA</a:t>
            </a:r>
            <a:endParaRPr lang="de-DE" sz="1200" dirty="0">
              <a:latin typeface="Frutiger LT Pro 45 Light"/>
              <a:cs typeface="Frutiger LT Pro 45 Light"/>
            </a:endParaRPr>
          </a:p>
          <a:p>
            <a:pPr marL="219710" algn="l">
              <a:lnSpc>
                <a:spcPct val="100000"/>
              </a:lnSpc>
              <a:spcBef>
                <a:spcPts val="990"/>
              </a:spcBef>
            </a:pPr>
            <a:r>
              <a:rPr lang="de-DE" sz="1400" dirty="0">
                <a:solidFill>
                  <a:srgbClr val="B1B3B6"/>
                </a:solidFill>
              </a:rPr>
              <a:t>» </a:t>
            </a:r>
            <a:r>
              <a:rPr lang="de-DE" sz="1200" spc="10" dirty="0">
                <a:solidFill>
                  <a:srgbClr val="B1B3B6"/>
                </a:solidFill>
                <a:latin typeface="Frutiger LT Pro 45 Light"/>
                <a:cs typeface="Frutiger LT Pro 45 Light"/>
              </a:rPr>
              <a:t>Wir überprüfen und analysieren Ihren individuellen Bedarf vor Ort an Ihren Arbeitsplätzen</a:t>
            </a:r>
            <a:endParaRPr lang="de-DE" sz="1200" dirty="0">
              <a:latin typeface="Frutiger LT Pro 45 Light"/>
              <a:cs typeface="Frutiger LT Pro 45 Light"/>
            </a:endParaRPr>
          </a:p>
          <a:p>
            <a:pPr marL="219710" algn="l">
              <a:lnSpc>
                <a:spcPct val="100000"/>
              </a:lnSpc>
              <a:spcBef>
                <a:spcPts val="1115"/>
              </a:spcBef>
            </a:pPr>
            <a:r>
              <a:rPr lang="de-DE" sz="1400" dirty="0">
                <a:solidFill>
                  <a:srgbClr val="B1B3B6"/>
                </a:solidFill>
              </a:rPr>
              <a:t>» </a:t>
            </a:r>
            <a:r>
              <a:rPr lang="de-DE" sz="1200" spc="5" dirty="0">
                <a:solidFill>
                  <a:srgbClr val="B1B3B6"/>
                </a:solidFill>
                <a:latin typeface="Frutiger LT Pro 45 Light"/>
                <a:cs typeface="Frutiger LT Pro 45 Light"/>
              </a:rPr>
              <a:t>Sie und Ihre Mitarbeiter profitieren von Tragetests zu fairen Konditionen</a:t>
            </a:r>
            <a:endParaRPr lang="de-DE" sz="1200" dirty="0">
              <a:latin typeface="Frutiger LT Pro 45 Light"/>
              <a:cs typeface="Frutiger LT Pro 45 Light"/>
            </a:endParaRPr>
          </a:p>
          <a:p>
            <a:pPr marL="386080" marR="713105" indent="-167005" algn="l">
              <a:spcBef>
                <a:spcPts val="600"/>
              </a:spcBef>
            </a:pPr>
            <a:r>
              <a:rPr lang="de-DE" sz="1400" dirty="0">
                <a:solidFill>
                  <a:srgbClr val="B1B3B6"/>
                </a:solidFill>
              </a:rPr>
              <a:t>» </a:t>
            </a:r>
            <a:r>
              <a:rPr lang="de-DE" sz="1200" spc="10" dirty="0">
                <a:solidFill>
                  <a:srgbClr val="B1B3B6"/>
                </a:solidFill>
                <a:latin typeface="Frutiger LT Pro 45 Light"/>
                <a:cs typeface="Frutiger LT Pro 45 Light"/>
              </a:rPr>
              <a:t>Für einen reibungslosen Ablauf erstellen wir Handschuh-, Desinfektions- und Hygienepläne</a:t>
            </a:r>
            <a:endParaRPr lang="de-DE" sz="1400" dirty="0">
              <a:solidFill>
                <a:srgbClr val="B1B3B6"/>
              </a:solidFill>
            </a:endParaRPr>
          </a:p>
          <a:p>
            <a:pPr marL="386080" marR="713105" indent="-167005" algn="l">
              <a:spcBef>
                <a:spcPts val="600"/>
              </a:spcBef>
            </a:pPr>
            <a:r>
              <a:rPr lang="de-DE" sz="1400" dirty="0">
                <a:solidFill>
                  <a:srgbClr val="B1B3B6"/>
                </a:solidFill>
              </a:rPr>
              <a:t>» </a:t>
            </a:r>
            <a:r>
              <a:rPr lang="de-DE" sz="1200" spc="10" dirty="0">
                <a:solidFill>
                  <a:srgbClr val="B1B3B6"/>
                </a:solidFill>
                <a:latin typeface="Frutiger LT Pro 45 Light"/>
                <a:cs typeface="Frutiger LT Pro 45 Light"/>
              </a:rPr>
              <a:t>Rundum setzt ASTA alles daran, dass der Bereich PSA ohne Störungen verläuft</a:t>
            </a:r>
          </a:p>
          <a:p>
            <a:pPr marL="386080" marR="713105" indent="-167005" algn="l">
              <a:lnSpc>
                <a:spcPts val="1680"/>
              </a:lnSpc>
              <a:spcBef>
                <a:spcPts val="1245"/>
              </a:spcBef>
            </a:pPr>
            <a:endParaRPr lang="de-DE" sz="1200" dirty="0">
              <a:latin typeface="Frutiger LT Pro 45 Light"/>
              <a:cs typeface="Frutiger LT Pro 45 Light"/>
            </a:endParaRPr>
          </a:p>
          <a:p>
            <a:pPr algn="l"/>
            <a:endParaRPr lang="de-DE" sz="1200" b="1" dirty="0">
              <a:solidFill>
                <a:srgbClr val="254061"/>
              </a:solidFill>
              <a:latin typeface="Arial"/>
              <a:cs typeface="Arial"/>
            </a:endParaRPr>
          </a:p>
        </p:txBody>
      </p:sp>
      <p:pic>
        <p:nvPicPr>
          <p:cNvPr id="17" name="Bild 14" descr="safe_log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0152" y="915566"/>
            <a:ext cx="1465762" cy="1762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073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/>
          <p:cNvSpPr/>
          <p:nvPr/>
        </p:nvSpPr>
        <p:spPr>
          <a:xfrm>
            <a:off x="152400" y="133350"/>
            <a:ext cx="8839200" cy="4876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Oval 24"/>
          <p:cNvSpPr/>
          <p:nvPr/>
        </p:nvSpPr>
        <p:spPr>
          <a:xfrm>
            <a:off x="2438399" y="1657350"/>
            <a:ext cx="4267200" cy="2667000"/>
          </a:xfrm>
          <a:prstGeom prst="ellipse">
            <a:avLst/>
          </a:prstGeom>
          <a:solidFill>
            <a:schemeClr val="bg1">
              <a:alpha val="6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Oval 23"/>
          <p:cNvSpPr/>
          <p:nvPr/>
        </p:nvSpPr>
        <p:spPr>
          <a:xfrm>
            <a:off x="3822700" y="2451224"/>
            <a:ext cx="1663699" cy="958726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Bild 10" descr="footer.png"/>
          <p:cNvPicPr>
            <a:picLocks noChangeAspect="1"/>
          </p:cNvPicPr>
          <p:nvPr/>
        </p:nvPicPr>
        <p:blipFill>
          <a:blip r:embed="rId2"/>
          <a:srcRect b="91168"/>
          <a:stretch>
            <a:fillRect/>
          </a:stretch>
        </p:blipFill>
        <p:spPr>
          <a:xfrm>
            <a:off x="420236" y="4591050"/>
            <a:ext cx="8342764" cy="552450"/>
          </a:xfrm>
          <a:prstGeom prst="rect">
            <a:avLst/>
          </a:prstGeom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457200" y="4857750"/>
            <a:ext cx="2133600" cy="273844"/>
          </a:xfrm>
        </p:spPr>
        <p:txBody>
          <a:bodyPr/>
          <a:lstStyle/>
          <a:p>
            <a:fld id="{78CC73E0-C064-3F48-AFA4-34F50C2B1C53}" type="datetime1">
              <a:rPr lang="de-DE" sz="900" smtClean="0">
                <a:solidFill>
                  <a:schemeClr val="bg1">
                    <a:lumMod val="95000"/>
                  </a:schemeClr>
                </a:solidFill>
                <a:latin typeface="Frutiger LT Pro 45 Light" panose="020B0403030504020204" pitchFamily="34" charset="0"/>
                <a:cs typeface="Arial"/>
              </a:rPr>
              <a:pPr/>
              <a:t>07.02.2017</a:t>
            </a:fld>
            <a:endParaRPr lang="de-DE" sz="900" dirty="0">
              <a:solidFill>
                <a:schemeClr val="bg1">
                  <a:lumMod val="95000"/>
                </a:schemeClr>
              </a:solidFill>
              <a:latin typeface="Frutiger LT Pro 45 Light" panose="020B0403030504020204" pitchFamily="34" charset="0"/>
              <a:cs typeface="Arial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>
          <a:xfrm>
            <a:off x="6553200" y="4857750"/>
            <a:ext cx="2133600" cy="273844"/>
          </a:xfrm>
        </p:spPr>
        <p:txBody>
          <a:bodyPr/>
          <a:lstStyle/>
          <a:p>
            <a:fld id="{EF96E2CB-9687-CE4F-B719-F798F1EF16E3}" type="slidenum">
              <a:rPr lang="de-DE" sz="900" smtClean="0">
                <a:solidFill>
                  <a:srgbClr val="F2F2F2"/>
                </a:solidFill>
                <a:latin typeface="Frutiger LT Pro 45 Light" panose="020B0403030504020204" pitchFamily="34" charset="0"/>
                <a:cs typeface="Arial"/>
              </a:rPr>
              <a:pPr/>
              <a:t>17</a:t>
            </a:fld>
            <a:endParaRPr lang="de-DE" sz="900" dirty="0">
              <a:solidFill>
                <a:srgbClr val="F2F2F2"/>
              </a:solidFill>
              <a:latin typeface="Frutiger LT Pro 45 Light" panose="020B0403030504020204" pitchFamily="34" charset="0"/>
              <a:cs typeface="Arial"/>
            </a:endParaRP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>
          <a:xfrm>
            <a:off x="3124200" y="4857750"/>
            <a:ext cx="2895600" cy="273844"/>
          </a:xfrm>
        </p:spPr>
        <p:txBody>
          <a:bodyPr/>
          <a:lstStyle/>
          <a:p>
            <a:r>
              <a:rPr lang="de-DE" sz="900" dirty="0">
                <a:solidFill>
                  <a:srgbClr val="F2F2F2"/>
                </a:solidFill>
                <a:latin typeface="Frutiger LT Pro 45 Light" panose="020B0403030504020204" pitchFamily="34" charset="0"/>
                <a:cs typeface="Arial"/>
              </a:rPr>
              <a:t>ASTA</a:t>
            </a:r>
          </a:p>
        </p:txBody>
      </p:sp>
      <p:pic>
        <p:nvPicPr>
          <p:cNvPr id="10" name="Bild 9" descr="ASTA-Logo_CMYK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7846" y="0"/>
            <a:ext cx="925154" cy="1473325"/>
          </a:xfrm>
          <a:prstGeom prst="rect">
            <a:avLst/>
          </a:prstGeom>
        </p:spPr>
      </p:pic>
      <p:sp>
        <p:nvSpPr>
          <p:cNvPr id="12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228600" y="209551"/>
            <a:ext cx="7315200" cy="685799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algn="l"/>
            <a:r>
              <a:rPr lang="de-DE" sz="2200" dirty="0">
                <a:solidFill>
                  <a:srgbClr val="02225E"/>
                </a:solidFill>
                <a:latin typeface="Frutiger LT Pro 47 Light Cn" panose="020B0706030504020204" pitchFamily="34" charset="0"/>
                <a:cs typeface="Arial"/>
              </a:rPr>
              <a:t>Ihre </a:t>
            </a:r>
            <a:r>
              <a:rPr lang="de-DE" sz="2200" b="1" dirty="0">
                <a:solidFill>
                  <a:srgbClr val="02225E"/>
                </a:solidFill>
                <a:latin typeface="Frutiger LT Pro 47 Light Cn" panose="020B0706030504020204" pitchFamily="34" charset="0"/>
                <a:cs typeface="Arial"/>
              </a:rPr>
              <a:t>Vorteile</a:t>
            </a:r>
            <a:r>
              <a:rPr lang="de-DE" sz="2200" dirty="0">
                <a:solidFill>
                  <a:srgbClr val="02225E"/>
                </a:solidFill>
                <a:latin typeface="Frutiger LT Pro 47 Light Cn" panose="020B0706030504020204" pitchFamily="34" charset="0"/>
                <a:cs typeface="Arial"/>
              </a:rPr>
              <a:t> hinter diesem </a:t>
            </a:r>
            <a:r>
              <a:rPr lang="de-DE" sz="2200" b="1" dirty="0">
                <a:solidFill>
                  <a:srgbClr val="02225E"/>
                </a:solidFill>
                <a:latin typeface="Frutiger LT Pro 47 Light Cn" panose="020B0706030504020204" pitchFamily="34" charset="0"/>
                <a:cs typeface="Arial"/>
              </a:rPr>
              <a:t>Konzept</a:t>
            </a:r>
            <a:endParaRPr lang="de-DE" sz="2200" b="1" dirty="0">
              <a:latin typeface="Frutiger LT Pro 47 Light Cn" panose="020B0706030504020204" pitchFamily="34" charset="0"/>
              <a:cs typeface="Arial"/>
            </a:endParaRPr>
          </a:p>
        </p:txBody>
      </p:sp>
      <p:sp>
        <p:nvSpPr>
          <p:cNvPr id="13" name="Rectangle 3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838200" y="971550"/>
            <a:ext cx="6629400" cy="609600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de-DE" sz="1200" b="1" dirty="0">
                <a:solidFill>
                  <a:schemeClr val="accent1">
                    <a:lumMod val="50000"/>
                  </a:schemeClr>
                </a:solidFill>
                <a:latin typeface="Frutiger LT Pro 47 Light Cn" panose="020B0706030504020204" pitchFamily="34" charset="0"/>
                <a:cs typeface="Arial"/>
              </a:rPr>
              <a:t>ASTA</a:t>
            </a:r>
            <a:r>
              <a:rPr lang="de-DE" sz="1200" dirty="0">
                <a:solidFill>
                  <a:schemeClr val="accent1">
                    <a:lumMod val="50000"/>
                  </a:schemeClr>
                </a:solidFill>
                <a:latin typeface="Frutiger LT Pro 45 Light" panose="020B0403030504020204" pitchFamily="34" charset="0"/>
                <a:cs typeface="Arial"/>
              </a:rPr>
              <a:t> bildet mit dem </a:t>
            </a:r>
            <a:r>
              <a:rPr lang="de-DE" sz="1200" b="1" dirty="0" err="1">
                <a:solidFill>
                  <a:schemeClr val="accent1">
                    <a:lumMod val="50000"/>
                  </a:schemeClr>
                </a:solidFill>
                <a:latin typeface="Frutiger LT Pro 47 Light Cn" panose="020B0706030504020204" pitchFamily="34" charset="0"/>
                <a:cs typeface="Arial"/>
              </a:rPr>
              <a:t>SAFE-Prinzip</a:t>
            </a:r>
            <a:r>
              <a:rPr lang="de-DE" sz="1200" b="1" dirty="0">
                <a:solidFill>
                  <a:schemeClr val="accent1">
                    <a:lumMod val="50000"/>
                  </a:schemeClr>
                </a:solidFill>
                <a:latin typeface="Frutiger LT Pro 45 Light" panose="020B0403030504020204" pitchFamily="34" charset="0"/>
                <a:cs typeface="Arial"/>
              </a:rPr>
              <a:t> </a:t>
            </a:r>
            <a:r>
              <a:rPr lang="de-DE" sz="1200" dirty="0">
                <a:solidFill>
                  <a:schemeClr val="accent1">
                    <a:lumMod val="50000"/>
                  </a:schemeClr>
                </a:solidFill>
                <a:latin typeface="Frutiger LT Pro 45 Light" panose="020B0403030504020204" pitchFamily="34" charset="0"/>
                <a:cs typeface="Arial"/>
              </a:rPr>
              <a:t>das </a:t>
            </a:r>
            <a:r>
              <a:rPr lang="de-DE" sz="1200" b="1" dirty="0">
                <a:solidFill>
                  <a:schemeClr val="accent1">
                    <a:lumMod val="50000"/>
                  </a:schemeClr>
                </a:solidFill>
                <a:latin typeface="Frutiger LT Pro 47 Light Cn" panose="020B0706030504020204" pitchFamily="34" charset="0"/>
                <a:cs typeface="Arial"/>
              </a:rPr>
              <a:t>Bindeglied</a:t>
            </a:r>
            <a:r>
              <a:rPr lang="de-DE" sz="1200" dirty="0">
                <a:solidFill>
                  <a:schemeClr val="accent1">
                    <a:lumMod val="50000"/>
                  </a:schemeClr>
                </a:solidFill>
                <a:latin typeface="Frutiger LT Pro 45 Light" panose="020B0403030504020204" pitchFamily="34" charset="0"/>
                <a:cs typeface="Arial"/>
              </a:rPr>
              <a:t> zwischen </a:t>
            </a:r>
            <a:r>
              <a:rPr lang="de-DE" sz="1200" b="1" dirty="0">
                <a:solidFill>
                  <a:schemeClr val="accent1">
                    <a:lumMod val="50000"/>
                  </a:schemeClr>
                </a:solidFill>
                <a:latin typeface="Frutiger LT Pro 47 Light Cn" panose="020B0706030504020204" pitchFamily="34" charset="0"/>
                <a:cs typeface="Arial"/>
              </a:rPr>
              <a:t>Herstellern</a:t>
            </a:r>
            <a:r>
              <a:rPr lang="de-DE" sz="1200" dirty="0">
                <a:solidFill>
                  <a:schemeClr val="accent1">
                    <a:lumMod val="50000"/>
                  </a:schemeClr>
                </a:solidFill>
                <a:latin typeface="Frutiger LT Pro 45 Light" panose="020B0403030504020204" pitchFamily="34" charset="0"/>
                <a:cs typeface="Arial"/>
              </a:rPr>
              <a:t>, </a:t>
            </a:r>
            <a:br>
              <a:rPr lang="de-DE" sz="1200" dirty="0">
                <a:solidFill>
                  <a:schemeClr val="accent1">
                    <a:lumMod val="50000"/>
                  </a:schemeClr>
                </a:solidFill>
                <a:latin typeface="Frutiger LT Pro 45 Light" panose="020B0403030504020204" pitchFamily="34" charset="0"/>
                <a:cs typeface="Arial"/>
              </a:rPr>
            </a:br>
            <a:r>
              <a:rPr lang="de-DE" sz="1200" b="1" dirty="0">
                <a:solidFill>
                  <a:schemeClr val="accent1">
                    <a:lumMod val="50000"/>
                  </a:schemeClr>
                </a:solidFill>
                <a:latin typeface="Frutiger LT Pro 47 Light Cn" panose="020B0706030504020204" pitchFamily="34" charset="0"/>
                <a:cs typeface="Arial"/>
              </a:rPr>
              <a:t>Importeuren</a:t>
            </a:r>
            <a:r>
              <a:rPr lang="de-DE" sz="1200" dirty="0">
                <a:solidFill>
                  <a:schemeClr val="accent1">
                    <a:lumMod val="50000"/>
                  </a:schemeClr>
                </a:solidFill>
                <a:latin typeface="Frutiger LT Pro 45 Light" panose="020B0403030504020204" pitchFamily="34" charset="0"/>
                <a:cs typeface="Arial"/>
              </a:rPr>
              <a:t> und </a:t>
            </a:r>
            <a:r>
              <a:rPr lang="de-DE" sz="1200" b="1" dirty="0">
                <a:solidFill>
                  <a:schemeClr val="accent1">
                    <a:lumMod val="50000"/>
                  </a:schemeClr>
                </a:solidFill>
                <a:latin typeface="Frutiger LT Pro 47 Light Cn" panose="020B0706030504020204" pitchFamily="34" charset="0"/>
                <a:cs typeface="Arial"/>
              </a:rPr>
              <a:t>Ihnen – unserem Kunden</a:t>
            </a:r>
          </a:p>
        </p:txBody>
      </p:sp>
      <p:pic>
        <p:nvPicPr>
          <p:cNvPr id="16" name="Bild 15" descr="pfeil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5299" y="1733550"/>
            <a:ext cx="1841500" cy="1841500"/>
          </a:xfrm>
          <a:prstGeom prst="rect">
            <a:avLst/>
          </a:prstGeom>
        </p:spPr>
      </p:pic>
      <p:pic>
        <p:nvPicPr>
          <p:cNvPr id="17" name="Bild 16" descr="pfeil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4349749" y="2298575"/>
            <a:ext cx="1841500" cy="1841500"/>
          </a:xfrm>
          <a:prstGeom prst="rect">
            <a:avLst/>
          </a:prstGeom>
        </p:spPr>
      </p:pic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4190999" y="2800350"/>
            <a:ext cx="1295400" cy="381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ASTA</a:t>
            </a:r>
          </a:p>
        </p:txBody>
      </p:sp>
      <p:pic>
        <p:nvPicPr>
          <p:cNvPr id="19" name="Bild 18" descr="pfeil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1699" y="1581150"/>
            <a:ext cx="1841500" cy="1841500"/>
          </a:xfrm>
          <a:prstGeom prst="rect">
            <a:avLst/>
          </a:prstGeom>
        </p:spPr>
      </p:pic>
      <p:sp>
        <p:nvSpPr>
          <p:cNvPr id="21" name="Rectangle 3"/>
          <p:cNvSpPr txBox="1">
            <a:spLocks noChangeArrowheads="1"/>
          </p:cNvSpPr>
          <p:nvPr/>
        </p:nvSpPr>
        <p:spPr bwMode="auto">
          <a:xfrm>
            <a:off x="5943599" y="2419350"/>
            <a:ext cx="1295400" cy="381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de-DE" sz="16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Frutiger LT Pro 47 Light Cn" panose="020B0706030504020204" pitchFamily="34" charset="0"/>
                <a:cs typeface="Arial"/>
              </a:rPr>
              <a:t>Kunde</a:t>
            </a:r>
          </a:p>
        </p:txBody>
      </p:sp>
      <p:pic>
        <p:nvPicPr>
          <p:cNvPr id="22" name="Bild 21" descr="pfeil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2590800" y="2559050"/>
            <a:ext cx="1841500" cy="1841500"/>
          </a:xfrm>
          <a:prstGeom prst="rect">
            <a:avLst/>
          </a:prstGeom>
        </p:spPr>
      </p:pic>
      <p:sp>
        <p:nvSpPr>
          <p:cNvPr id="23" name="Rectangle 3"/>
          <p:cNvSpPr txBox="1">
            <a:spLocks noChangeArrowheads="1"/>
          </p:cNvSpPr>
          <p:nvPr/>
        </p:nvSpPr>
        <p:spPr bwMode="auto">
          <a:xfrm>
            <a:off x="2209799" y="2952750"/>
            <a:ext cx="2743200" cy="685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de-DE" sz="16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Frutiger LT Pro 47 Light Cn" panose="020B0706030504020204" pitchFamily="34" charset="0"/>
                <a:cs typeface="Arial"/>
              </a:rPr>
              <a:t>Hersteller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de-DE" sz="1600" dirty="0">
                <a:solidFill>
                  <a:schemeClr val="accent1">
                    <a:lumMod val="50000"/>
                  </a:schemeClr>
                </a:solidFill>
                <a:latin typeface="Frutiger LT Pro 47 Light Cn" panose="020B0706030504020204" pitchFamily="34" charset="0"/>
                <a:cs typeface="Arial"/>
              </a:rPr>
              <a:t>Importeur</a:t>
            </a:r>
            <a:endParaRPr kumimoji="0" lang="de-DE" sz="160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Frutiger LT Pro 47 Light Cn" panose="020B0706030504020204" pitchFamily="34" charset="0"/>
              <a:cs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de-DE" sz="240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/>
          <p:cNvSpPr/>
          <p:nvPr/>
        </p:nvSpPr>
        <p:spPr>
          <a:xfrm>
            <a:off x="152400" y="133350"/>
            <a:ext cx="8839200" cy="4876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Bild 10" descr="footer.png"/>
          <p:cNvPicPr>
            <a:picLocks noChangeAspect="1"/>
          </p:cNvPicPr>
          <p:nvPr/>
        </p:nvPicPr>
        <p:blipFill>
          <a:blip r:embed="rId2"/>
          <a:srcRect b="91168"/>
          <a:stretch>
            <a:fillRect/>
          </a:stretch>
        </p:blipFill>
        <p:spPr>
          <a:xfrm>
            <a:off x="420236" y="4591050"/>
            <a:ext cx="8342764" cy="552450"/>
          </a:xfrm>
          <a:prstGeom prst="rect">
            <a:avLst/>
          </a:prstGeom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457200" y="4857750"/>
            <a:ext cx="2133600" cy="273844"/>
          </a:xfrm>
        </p:spPr>
        <p:txBody>
          <a:bodyPr/>
          <a:lstStyle/>
          <a:p>
            <a:fld id="{78CC73E0-C064-3F48-AFA4-34F50C2B1C53}" type="datetime1">
              <a:rPr lang="de-DE" sz="900" smtClean="0">
                <a:solidFill>
                  <a:schemeClr val="bg1">
                    <a:lumMod val="95000"/>
                  </a:schemeClr>
                </a:solidFill>
                <a:latin typeface="Frutiger LT Pro 45 Light" panose="020B0403030504020204" pitchFamily="34" charset="0"/>
                <a:cs typeface="Arial"/>
              </a:rPr>
              <a:pPr/>
              <a:t>07.02.2017</a:t>
            </a:fld>
            <a:endParaRPr lang="de-DE" sz="900" dirty="0">
              <a:solidFill>
                <a:schemeClr val="bg1">
                  <a:lumMod val="95000"/>
                </a:schemeClr>
              </a:solidFill>
              <a:latin typeface="Frutiger LT Pro 45 Light" panose="020B0403030504020204" pitchFamily="34" charset="0"/>
              <a:cs typeface="Arial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>
          <a:xfrm>
            <a:off x="6553200" y="4857750"/>
            <a:ext cx="2133600" cy="273844"/>
          </a:xfrm>
        </p:spPr>
        <p:txBody>
          <a:bodyPr/>
          <a:lstStyle/>
          <a:p>
            <a:fld id="{EF96E2CB-9687-CE4F-B719-F798F1EF16E3}" type="slidenum">
              <a:rPr lang="de-DE" sz="900" smtClean="0">
                <a:solidFill>
                  <a:srgbClr val="F2F2F2"/>
                </a:solidFill>
                <a:latin typeface="Frutiger LT Pro 45 Light" panose="020B0403030504020204" pitchFamily="34" charset="0"/>
                <a:cs typeface="Arial"/>
              </a:rPr>
              <a:pPr/>
              <a:t>18</a:t>
            </a:fld>
            <a:endParaRPr lang="de-DE" sz="900" dirty="0">
              <a:solidFill>
                <a:srgbClr val="F2F2F2"/>
              </a:solidFill>
              <a:latin typeface="Frutiger LT Pro 45 Light" panose="020B0403030504020204" pitchFamily="34" charset="0"/>
              <a:cs typeface="Arial"/>
            </a:endParaRP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>
          <a:xfrm>
            <a:off x="3124200" y="4857750"/>
            <a:ext cx="2895600" cy="273844"/>
          </a:xfrm>
        </p:spPr>
        <p:txBody>
          <a:bodyPr/>
          <a:lstStyle/>
          <a:p>
            <a:r>
              <a:rPr lang="de-DE" sz="900" dirty="0">
                <a:solidFill>
                  <a:srgbClr val="F2F2F2"/>
                </a:solidFill>
                <a:latin typeface="Frutiger LT Pro 45 Light" panose="020B0403030504020204" pitchFamily="34" charset="0"/>
                <a:cs typeface="Arial"/>
              </a:rPr>
              <a:t>ASTA</a:t>
            </a:r>
          </a:p>
        </p:txBody>
      </p:sp>
      <p:pic>
        <p:nvPicPr>
          <p:cNvPr id="10" name="Bild 9" descr="ASTA-Logo_CMYK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7846" y="0"/>
            <a:ext cx="925154" cy="1473325"/>
          </a:xfrm>
          <a:prstGeom prst="rect">
            <a:avLst/>
          </a:prstGeom>
        </p:spPr>
      </p:pic>
      <p:sp>
        <p:nvSpPr>
          <p:cNvPr id="12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228600" y="209551"/>
            <a:ext cx="7315200" cy="685799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algn="l"/>
            <a:r>
              <a:rPr lang="de-DE" sz="2400" dirty="0">
                <a:solidFill>
                  <a:srgbClr val="02225E"/>
                </a:solidFill>
                <a:latin typeface="Frutiger LT Pro 47 Light Cn" panose="020B0706030504020204" pitchFamily="34" charset="0"/>
                <a:cs typeface="Arial"/>
              </a:rPr>
              <a:t>Ihre </a:t>
            </a:r>
            <a:r>
              <a:rPr lang="de-DE" sz="2400" b="1" dirty="0">
                <a:solidFill>
                  <a:srgbClr val="02225E"/>
                </a:solidFill>
                <a:latin typeface="Frutiger LT Pro 47 Light Cn" panose="020B0706030504020204" pitchFamily="34" charset="0"/>
                <a:cs typeface="Arial"/>
              </a:rPr>
              <a:t>Vorteile</a:t>
            </a:r>
            <a:r>
              <a:rPr lang="de-DE" sz="2400" dirty="0">
                <a:solidFill>
                  <a:srgbClr val="02225E"/>
                </a:solidFill>
                <a:latin typeface="Frutiger LT Pro 47 Light Cn" panose="020B0706030504020204" pitchFamily="34" charset="0"/>
                <a:cs typeface="Arial"/>
              </a:rPr>
              <a:t> hinter diesem </a:t>
            </a:r>
            <a:r>
              <a:rPr lang="de-DE" sz="2400" b="1" dirty="0">
                <a:solidFill>
                  <a:srgbClr val="02225E"/>
                </a:solidFill>
                <a:latin typeface="Frutiger LT Pro 47 Light Cn" panose="020B0706030504020204" pitchFamily="34" charset="0"/>
                <a:cs typeface="Arial"/>
              </a:rPr>
              <a:t>Konzept</a:t>
            </a:r>
            <a:endParaRPr lang="de-DE" sz="2400" b="1" dirty="0">
              <a:latin typeface="Frutiger LT Pro 47 Light Cn" panose="020B0706030504020204" pitchFamily="34" charset="0"/>
              <a:cs typeface="Arial"/>
            </a:endParaRPr>
          </a:p>
        </p:txBody>
      </p:sp>
      <p:sp>
        <p:nvSpPr>
          <p:cNvPr id="13" name="Rectangle 3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838200" y="971550"/>
            <a:ext cx="6629400" cy="880120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de-DE" sz="1200" b="1" dirty="0">
                <a:solidFill>
                  <a:schemeClr val="accent1">
                    <a:lumMod val="50000"/>
                  </a:schemeClr>
                </a:solidFill>
                <a:latin typeface="Frutiger LT Pro 47 Light Cn" panose="020B0706030504020204" pitchFamily="34" charset="0"/>
                <a:cs typeface="Arial"/>
              </a:rPr>
              <a:t>Arbeitsschutz mit System. </a:t>
            </a:r>
            <a:r>
              <a:rPr lang="de-DE" sz="1200" dirty="0">
                <a:solidFill>
                  <a:schemeClr val="accent1">
                    <a:lumMod val="50000"/>
                  </a:schemeClr>
                </a:solidFill>
                <a:latin typeface="Frutiger LT Pro 45 Light" panose="020B0403030504020204" pitchFamily="34" charset="0"/>
                <a:cs typeface="Arial"/>
              </a:rPr>
              <a:t>Schützen Sie mit unseren Produkten und Lösungen im Arbeitsschutz (PSA), Erste Hilfe, Berufskleidung und Betriebshygiene Ihr Unternehmen nicht nur vor Gefahren im Arbeitsalltag, sondern auch vor Kosten- und Zeitfressern in der Organisation. Weniger Bestellungen, weniger Kosten, mehr Service. </a:t>
            </a:r>
            <a:r>
              <a:rPr lang="de-DE" sz="1200" b="1" dirty="0">
                <a:solidFill>
                  <a:schemeClr val="accent1">
                    <a:lumMod val="50000"/>
                  </a:schemeClr>
                </a:solidFill>
                <a:latin typeface="Frutiger LT Pro 47 Light Cn" panose="020B0706030504020204" pitchFamily="34" charset="0"/>
                <a:cs typeface="Arial"/>
              </a:rPr>
              <a:t>Alles aus einer Hand.</a:t>
            </a:r>
          </a:p>
        </p:txBody>
      </p:sp>
      <p:sp>
        <p:nvSpPr>
          <p:cNvPr id="17" name="Untertitel 2"/>
          <p:cNvSpPr txBox="1">
            <a:spLocks/>
          </p:cNvSpPr>
          <p:nvPr/>
        </p:nvSpPr>
        <p:spPr bwMode="auto">
          <a:xfrm>
            <a:off x="929519" y="1634801"/>
            <a:ext cx="3322562" cy="3908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SzTx/>
              <a:buFont typeface="Arial"/>
              <a:buChar char="•"/>
              <a:tabLst/>
              <a:defRPr/>
            </a:pPr>
            <a:endParaRPr kumimoji="0" lang="de-DE" altLang="de-DE" sz="120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SzTx/>
              <a:buFont typeface="Arial"/>
              <a:buChar char="•"/>
              <a:tabLst/>
              <a:defRPr/>
            </a:pPr>
            <a:r>
              <a:rPr kumimoji="0" lang="de-DE" altLang="de-DE" sz="120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Frutiger LT Pro 45 Light" panose="020B0403030504020204" pitchFamily="34" charset="0"/>
                <a:cs typeface="Arial"/>
              </a:rPr>
              <a:t>Kopfschutz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SzTx/>
              <a:buFont typeface="Arial"/>
              <a:buChar char="•"/>
              <a:tabLst/>
              <a:defRPr/>
            </a:pPr>
            <a:r>
              <a:rPr kumimoji="0" lang="de-DE" altLang="de-DE" sz="120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Frutiger LT Pro 45 Light" panose="020B0403030504020204" pitchFamily="34" charset="0"/>
                <a:cs typeface="Arial"/>
              </a:rPr>
              <a:t>Augenschutz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SzTx/>
              <a:buFont typeface="Arial"/>
              <a:buChar char="•"/>
              <a:tabLst/>
              <a:defRPr/>
            </a:pPr>
            <a:r>
              <a:rPr kumimoji="0" lang="de-DE" altLang="de-DE" sz="120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Frutiger LT Pro 45 Light" panose="020B0403030504020204" pitchFamily="34" charset="0"/>
                <a:cs typeface="Arial"/>
              </a:rPr>
              <a:t>Atemschutz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SzTx/>
              <a:buFont typeface="Arial"/>
              <a:buChar char="•"/>
              <a:tabLst/>
              <a:defRPr/>
            </a:pPr>
            <a:r>
              <a:rPr kumimoji="0" lang="de-DE" altLang="de-DE" sz="120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Frutiger LT Pro 45 Light" panose="020B0403030504020204" pitchFamily="34" charset="0"/>
                <a:cs typeface="Arial"/>
              </a:rPr>
              <a:t>Gehörschutz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SzTx/>
              <a:buFont typeface="Arial"/>
              <a:buChar char="•"/>
              <a:tabLst/>
              <a:defRPr/>
            </a:pPr>
            <a:r>
              <a:rPr kumimoji="0" lang="de-DE" altLang="de-DE" sz="120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Frutiger LT Pro 45 Light" panose="020B0403030504020204" pitchFamily="34" charset="0"/>
                <a:cs typeface="Arial"/>
              </a:rPr>
              <a:t>Sicherheitsschuhe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SzTx/>
              <a:buFont typeface="Arial"/>
              <a:buChar char="•"/>
              <a:tabLst/>
              <a:defRPr/>
            </a:pPr>
            <a:r>
              <a:rPr kumimoji="0" lang="de-DE" altLang="de-DE" sz="120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Frutiger LT Pro 45 Light" panose="020B0403030504020204" pitchFamily="34" charset="0"/>
                <a:cs typeface="Arial"/>
              </a:rPr>
              <a:t>Schutzhandschuhe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SzTx/>
              <a:buFont typeface="Arial"/>
              <a:buChar char="•"/>
              <a:tabLst/>
              <a:defRPr/>
            </a:pPr>
            <a:r>
              <a:rPr kumimoji="0" lang="de-DE" altLang="de-DE" sz="120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Frutiger LT Pro 45 Light" panose="020B0403030504020204" pitchFamily="34" charset="0"/>
                <a:cs typeface="Arial"/>
              </a:rPr>
              <a:t>Berufskleidung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SzTx/>
              <a:buFont typeface="Arial"/>
              <a:buChar char="•"/>
              <a:tabLst/>
              <a:defRPr/>
            </a:pPr>
            <a:r>
              <a:rPr kumimoji="0" lang="de-DE" altLang="de-DE" sz="120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Frutiger LT Pro 45 Light" panose="020B0403030504020204" pitchFamily="34" charset="0"/>
                <a:cs typeface="Arial"/>
              </a:rPr>
              <a:t>Schutzkleidung</a:t>
            </a:r>
          </a:p>
        </p:txBody>
      </p:sp>
      <p:sp>
        <p:nvSpPr>
          <p:cNvPr id="18" name="Untertitel 2"/>
          <p:cNvSpPr txBox="1">
            <a:spLocks/>
          </p:cNvSpPr>
          <p:nvPr/>
        </p:nvSpPr>
        <p:spPr bwMode="auto">
          <a:xfrm>
            <a:off x="3672719" y="1634801"/>
            <a:ext cx="3322562" cy="2822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SzTx/>
              <a:buFont typeface="Arial"/>
              <a:buChar char="•"/>
              <a:tabLst/>
              <a:defRPr/>
            </a:pPr>
            <a:endParaRPr kumimoji="0" lang="de-DE" altLang="de-DE" sz="140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SzTx/>
              <a:buFont typeface="Arial"/>
              <a:buChar char="•"/>
              <a:tabLst/>
              <a:defRPr/>
            </a:pPr>
            <a:r>
              <a:rPr kumimoji="0" lang="de-DE" altLang="de-DE" sz="120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Frutiger LT Pro 45 Light" panose="020B0403030504020204" pitchFamily="34" charset="0"/>
                <a:cs typeface="Arial"/>
              </a:rPr>
              <a:t>Erste Hilfe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SzTx/>
              <a:buFont typeface="Arial"/>
              <a:buChar char="•"/>
              <a:tabLst/>
              <a:defRPr/>
            </a:pPr>
            <a:r>
              <a:rPr kumimoji="0" lang="de-DE" altLang="de-DE" sz="120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Frutiger LT Pro 45 Light" panose="020B0403030504020204" pitchFamily="34" charset="0"/>
                <a:cs typeface="Arial"/>
              </a:rPr>
              <a:t>Waschraumhygiene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SzTx/>
              <a:buFont typeface="Arial"/>
              <a:buChar char="•"/>
              <a:tabLst/>
              <a:defRPr/>
            </a:pPr>
            <a:r>
              <a:rPr kumimoji="0" lang="de-DE" altLang="de-DE" sz="120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Frutiger LT Pro 45 Light" panose="020B0403030504020204" pitchFamily="34" charset="0"/>
                <a:cs typeface="Arial"/>
              </a:rPr>
              <a:t>Desinfektion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SzTx/>
              <a:buFont typeface="Arial"/>
              <a:buChar char="•"/>
              <a:tabLst/>
              <a:defRPr/>
            </a:pPr>
            <a:r>
              <a:rPr kumimoji="0" lang="de-DE" altLang="de-DE" sz="120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Frutiger LT Pro 45 Light" panose="020B0403030504020204" pitchFamily="34" charset="0"/>
                <a:cs typeface="Arial"/>
              </a:rPr>
              <a:t>Reiniger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SzTx/>
              <a:buFont typeface="Arial"/>
              <a:buChar char="•"/>
              <a:tabLst/>
              <a:defRPr/>
            </a:pPr>
            <a:r>
              <a:rPr kumimoji="0" lang="de-DE" altLang="de-DE" sz="120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Frutiger LT Pro 45 Light" panose="020B0403030504020204" pitchFamily="34" charset="0"/>
                <a:cs typeface="Arial"/>
              </a:rPr>
              <a:t>Hautschutz / Pflege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SzTx/>
              <a:buFont typeface="Arial"/>
              <a:buChar char="•"/>
              <a:tabLst/>
              <a:defRPr/>
            </a:pPr>
            <a:r>
              <a:rPr kumimoji="0" lang="de-DE" altLang="de-DE" sz="120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Frutiger LT Pro 45 Light" panose="020B0403030504020204" pitchFamily="34" charset="0"/>
                <a:cs typeface="Arial"/>
              </a:rPr>
              <a:t>Papierprodukte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SzTx/>
              <a:buFont typeface="Arial"/>
              <a:buChar char="•"/>
              <a:tabLst/>
              <a:defRPr/>
            </a:pPr>
            <a:r>
              <a:rPr kumimoji="0" lang="de-DE" altLang="de-DE" sz="120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Frutiger LT Pro 45 Light" panose="020B0403030504020204" pitchFamily="34" charset="0"/>
                <a:cs typeface="Arial"/>
              </a:rPr>
              <a:t>Einwegbekleidung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SzTx/>
              <a:buFont typeface="Arial"/>
              <a:buChar char="•"/>
              <a:tabLst/>
              <a:defRPr/>
            </a:pPr>
            <a:r>
              <a:rPr kumimoji="0" lang="de-DE" altLang="de-DE" sz="120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Frutiger LT Pro 45 Light" panose="020B0403030504020204" pitchFamily="34" charset="0"/>
                <a:cs typeface="Arial"/>
              </a:rPr>
              <a:t>Food Bekleidung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/>
          <p:cNvSpPr/>
          <p:nvPr/>
        </p:nvSpPr>
        <p:spPr>
          <a:xfrm>
            <a:off x="152400" y="133350"/>
            <a:ext cx="8839200" cy="4876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Bild 10" descr="footer.png"/>
          <p:cNvPicPr>
            <a:picLocks noChangeAspect="1"/>
          </p:cNvPicPr>
          <p:nvPr/>
        </p:nvPicPr>
        <p:blipFill>
          <a:blip r:embed="rId2"/>
          <a:srcRect b="91168"/>
          <a:stretch>
            <a:fillRect/>
          </a:stretch>
        </p:blipFill>
        <p:spPr>
          <a:xfrm>
            <a:off x="420236" y="4591050"/>
            <a:ext cx="8342764" cy="552450"/>
          </a:xfrm>
          <a:prstGeom prst="rect">
            <a:avLst/>
          </a:prstGeom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457200" y="4857750"/>
            <a:ext cx="2133600" cy="273844"/>
          </a:xfrm>
        </p:spPr>
        <p:txBody>
          <a:bodyPr/>
          <a:lstStyle/>
          <a:p>
            <a:fld id="{78CC73E0-C064-3F48-AFA4-34F50C2B1C53}" type="datetime1">
              <a:rPr lang="de-DE" sz="900" smtClean="0">
                <a:solidFill>
                  <a:schemeClr val="bg1">
                    <a:lumMod val="95000"/>
                  </a:schemeClr>
                </a:solidFill>
                <a:latin typeface="Frutiger LT Pro 45 Light" panose="020B0403030504020204" pitchFamily="34" charset="0"/>
                <a:cs typeface="Arial"/>
              </a:rPr>
              <a:pPr/>
              <a:t>07.02.2017</a:t>
            </a:fld>
            <a:endParaRPr lang="de-DE" sz="900" dirty="0">
              <a:solidFill>
                <a:schemeClr val="bg1">
                  <a:lumMod val="95000"/>
                </a:schemeClr>
              </a:solidFill>
              <a:latin typeface="Frutiger LT Pro 45 Light" panose="020B0403030504020204" pitchFamily="34" charset="0"/>
              <a:cs typeface="Arial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>
          <a:xfrm>
            <a:off x="6553200" y="4857750"/>
            <a:ext cx="2133600" cy="273844"/>
          </a:xfrm>
        </p:spPr>
        <p:txBody>
          <a:bodyPr/>
          <a:lstStyle/>
          <a:p>
            <a:fld id="{EF96E2CB-9687-CE4F-B719-F798F1EF16E3}" type="slidenum">
              <a:rPr lang="de-DE" sz="900" smtClean="0">
                <a:solidFill>
                  <a:srgbClr val="F2F2F2"/>
                </a:solidFill>
                <a:latin typeface="Frutiger LT Pro 45 Light" panose="020B0403030504020204" pitchFamily="34" charset="0"/>
                <a:cs typeface="Arial"/>
              </a:rPr>
              <a:pPr/>
              <a:t>19</a:t>
            </a:fld>
            <a:endParaRPr lang="de-DE" sz="900" dirty="0">
              <a:solidFill>
                <a:srgbClr val="F2F2F2"/>
              </a:solidFill>
              <a:latin typeface="Frutiger LT Pro 45 Light" panose="020B0403030504020204" pitchFamily="34" charset="0"/>
              <a:cs typeface="Arial"/>
            </a:endParaRP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>
          <a:xfrm>
            <a:off x="3124200" y="4857750"/>
            <a:ext cx="2895600" cy="273844"/>
          </a:xfrm>
        </p:spPr>
        <p:txBody>
          <a:bodyPr/>
          <a:lstStyle/>
          <a:p>
            <a:r>
              <a:rPr lang="de-DE" sz="900" dirty="0">
                <a:solidFill>
                  <a:srgbClr val="F2F2F2"/>
                </a:solidFill>
                <a:latin typeface="Frutiger LT Pro 45 Light" panose="020B0403030504020204" pitchFamily="34" charset="0"/>
                <a:cs typeface="Arial"/>
              </a:rPr>
              <a:t>ASTA</a:t>
            </a:r>
          </a:p>
        </p:txBody>
      </p:sp>
      <p:pic>
        <p:nvPicPr>
          <p:cNvPr id="10" name="Bild 9" descr="ASTA-Logo_CMYK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7846" y="0"/>
            <a:ext cx="925154" cy="1473325"/>
          </a:xfrm>
          <a:prstGeom prst="rect">
            <a:avLst/>
          </a:prstGeom>
        </p:spPr>
      </p:pic>
      <p:sp>
        <p:nvSpPr>
          <p:cNvPr id="12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228600" y="209551"/>
            <a:ext cx="7315200" cy="685799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algn="l"/>
            <a:r>
              <a:rPr lang="de-DE" sz="2400" dirty="0">
                <a:solidFill>
                  <a:srgbClr val="02225E"/>
                </a:solidFill>
                <a:latin typeface="Frutiger LT Pro 47 Light Cn" panose="020B0706030504020204" pitchFamily="34" charset="0"/>
                <a:cs typeface="Arial"/>
              </a:rPr>
              <a:t>Ihre </a:t>
            </a:r>
            <a:r>
              <a:rPr lang="de-DE" sz="2400" b="1" dirty="0">
                <a:solidFill>
                  <a:srgbClr val="02225E"/>
                </a:solidFill>
                <a:latin typeface="Frutiger LT Pro 47 Light Cn" panose="020B0706030504020204" pitchFamily="34" charset="0"/>
                <a:cs typeface="Arial"/>
              </a:rPr>
              <a:t>Vorteile</a:t>
            </a:r>
            <a:r>
              <a:rPr lang="de-DE" sz="2400" dirty="0">
                <a:solidFill>
                  <a:srgbClr val="02225E"/>
                </a:solidFill>
                <a:latin typeface="Frutiger LT Pro 47 Light Cn" panose="020B0706030504020204" pitchFamily="34" charset="0"/>
                <a:cs typeface="Arial"/>
              </a:rPr>
              <a:t> hinter diesem </a:t>
            </a:r>
            <a:r>
              <a:rPr lang="de-DE" sz="2400" b="1" dirty="0">
                <a:solidFill>
                  <a:srgbClr val="02225E"/>
                </a:solidFill>
                <a:latin typeface="Frutiger LT Pro 47 Light Cn" panose="020B0706030504020204" pitchFamily="34" charset="0"/>
                <a:cs typeface="Arial"/>
              </a:rPr>
              <a:t>Konzept</a:t>
            </a:r>
            <a:endParaRPr lang="de-DE" sz="2400" b="1" dirty="0">
              <a:latin typeface="Frutiger LT Pro 47 Light Cn" panose="020B0706030504020204" pitchFamily="34" charset="0"/>
              <a:cs typeface="Arial"/>
            </a:endParaRPr>
          </a:p>
        </p:txBody>
      </p:sp>
      <p:sp>
        <p:nvSpPr>
          <p:cNvPr id="13" name="Rectangle 3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838200" y="971550"/>
            <a:ext cx="6629400" cy="609600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de-DE" sz="1200" b="1" dirty="0">
                <a:solidFill>
                  <a:schemeClr val="accent1">
                    <a:lumMod val="50000"/>
                  </a:schemeClr>
                </a:solidFill>
                <a:latin typeface="Frutiger LT Pro 47 Light Cn" panose="020B0706030504020204" pitchFamily="34" charset="0"/>
                <a:cs typeface="Arial"/>
              </a:rPr>
              <a:t>ASTA Systembelieferung</a:t>
            </a:r>
            <a:r>
              <a:rPr lang="de-DE" sz="1200" dirty="0">
                <a:solidFill>
                  <a:schemeClr val="accent1">
                    <a:lumMod val="50000"/>
                  </a:schemeClr>
                </a:solidFill>
                <a:latin typeface="Frutiger LT Pro 47 Light Cn" panose="020B0706030504020204" pitchFamily="34" charset="0"/>
                <a:cs typeface="Arial"/>
              </a:rPr>
              <a:t> </a:t>
            </a:r>
            <a:r>
              <a:rPr lang="de-DE" sz="1200" dirty="0">
                <a:solidFill>
                  <a:schemeClr val="accent1">
                    <a:lumMod val="50000"/>
                  </a:schemeClr>
                </a:solidFill>
                <a:latin typeface="Frutiger LT Pro 45 Light" panose="020B0403030504020204" pitchFamily="34" charset="0"/>
                <a:cs typeface="Arial"/>
              </a:rPr>
              <a:t>- bestens </a:t>
            </a:r>
            <a:r>
              <a:rPr lang="de-DE" sz="1200" b="1" dirty="0">
                <a:solidFill>
                  <a:schemeClr val="accent1">
                    <a:lumMod val="50000"/>
                  </a:schemeClr>
                </a:solidFill>
                <a:latin typeface="Frutiger LT Pro 47 Light Cn" panose="020B0706030504020204" pitchFamily="34" charset="0"/>
                <a:cs typeface="Arial"/>
              </a:rPr>
              <a:t>betreut</a:t>
            </a:r>
            <a:r>
              <a:rPr lang="de-DE" sz="1200" dirty="0">
                <a:solidFill>
                  <a:schemeClr val="accent1">
                    <a:lumMod val="50000"/>
                  </a:schemeClr>
                </a:solidFill>
                <a:latin typeface="Frutiger LT Pro 45 Light" panose="020B0403030504020204" pitchFamily="34" charset="0"/>
                <a:cs typeface="Arial"/>
              </a:rPr>
              <a:t> und hohe </a:t>
            </a:r>
            <a:r>
              <a:rPr lang="de-DE" sz="1200" b="1" dirty="0">
                <a:solidFill>
                  <a:schemeClr val="accent1">
                    <a:lumMod val="50000"/>
                  </a:schemeClr>
                </a:solidFill>
                <a:latin typeface="Frutiger LT Pro 47 Light Cn" panose="020B0706030504020204" pitchFamily="34" charset="0"/>
                <a:cs typeface="Arial"/>
              </a:rPr>
              <a:t>Kostenersparnis</a:t>
            </a:r>
            <a:r>
              <a:rPr lang="de-DE" sz="1200" dirty="0">
                <a:solidFill>
                  <a:schemeClr val="accent1">
                    <a:lumMod val="50000"/>
                  </a:schemeClr>
                </a:solidFill>
                <a:latin typeface="Frutiger LT Pro 47 Light Cn" panose="020B0706030504020204" pitchFamily="34" charset="0"/>
                <a:cs typeface="Arial"/>
              </a:rPr>
              <a:t> </a:t>
            </a:r>
          </a:p>
        </p:txBody>
      </p:sp>
      <p:sp>
        <p:nvSpPr>
          <p:cNvPr id="17" name="Untertitel 2"/>
          <p:cNvSpPr txBox="1">
            <a:spLocks/>
          </p:cNvSpPr>
          <p:nvPr/>
        </p:nvSpPr>
        <p:spPr bwMode="auto">
          <a:xfrm>
            <a:off x="929519" y="1276350"/>
            <a:ext cx="3322562" cy="3908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SzTx/>
              <a:buFont typeface="Arial"/>
              <a:buChar char="•"/>
              <a:tabLst/>
              <a:defRPr/>
            </a:pPr>
            <a:endParaRPr kumimoji="0" lang="de-DE" altLang="de-DE" sz="120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900" lvl="0" indent="-342900" defTabSz="914400">
              <a:lnSpc>
                <a:spcPct val="90000"/>
              </a:lnSpc>
              <a:spcBef>
                <a:spcPts val="1000"/>
              </a:spcBef>
              <a:buClr>
                <a:schemeClr val="tx2">
                  <a:lumMod val="75000"/>
                </a:schemeClr>
              </a:buClr>
              <a:buFont typeface="Arial"/>
              <a:buChar char="•"/>
            </a:pPr>
            <a:r>
              <a:rPr lang="de-DE" altLang="de-DE" sz="1200" dirty="0">
                <a:solidFill>
                  <a:schemeClr val="bg1">
                    <a:lumMod val="50000"/>
                  </a:schemeClr>
                </a:solidFill>
                <a:latin typeface="Frutiger LT Pro 45 Light" panose="020B0403030504020204" pitchFamily="34" charset="0"/>
                <a:cs typeface="Arial"/>
              </a:rPr>
              <a:t>Solution Provider</a:t>
            </a:r>
          </a:p>
          <a:p>
            <a:pPr marL="342900" lvl="0" indent="-342900" defTabSz="914400">
              <a:lnSpc>
                <a:spcPct val="90000"/>
              </a:lnSpc>
              <a:spcBef>
                <a:spcPts val="1000"/>
              </a:spcBef>
              <a:buClr>
                <a:schemeClr val="tx2">
                  <a:lumMod val="75000"/>
                </a:schemeClr>
              </a:buClr>
              <a:buFont typeface="Arial"/>
              <a:buChar char="•"/>
            </a:pPr>
            <a:r>
              <a:rPr lang="de-DE" altLang="de-DE" sz="1200" dirty="0">
                <a:solidFill>
                  <a:schemeClr val="bg1">
                    <a:lumMod val="50000"/>
                  </a:schemeClr>
                </a:solidFill>
                <a:latin typeface="Frutiger LT Pro 45 Light" panose="020B0403030504020204" pitchFamily="34" charset="0"/>
                <a:cs typeface="Arial"/>
              </a:rPr>
              <a:t>Rundum-Schutz für Ihre MA</a:t>
            </a:r>
          </a:p>
          <a:p>
            <a:pPr marL="342900" lvl="0" indent="-342900" defTabSz="914400">
              <a:lnSpc>
                <a:spcPct val="90000"/>
              </a:lnSpc>
              <a:spcBef>
                <a:spcPts val="1000"/>
              </a:spcBef>
              <a:buClr>
                <a:schemeClr val="tx2">
                  <a:lumMod val="75000"/>
                </a:schemeClr>
              </a:buClr>
              <a:buFont typeface="Arial"/>
              <a:buChar char="•"/>
            </a:pPr>
            <a:r>
              <a:rPr lang="de-DE" altLang="de-DE" sz="1200" dirty="0">
                <a:solidFill>
                  <a:schemeClr val="bg1">
                    <a:lumMod val="50000"/>
                  </a:schemeClr>
                </a:solidFill>
                <a:latin typeface="Frutiger LT Pro 45 Light" panose="020B0403030504020204" pitchFamily="34" charset="0"/>
                <a:cs typeface="Arial"/>
              </a:rPr>
              <a:t>Fachliche Kompetenz</a:t>
            </a:r>
          </a:p>
          <a:p>
            <a:pPr marL="342900" lvl="0" indent="-342900" defTabSz="914400">
              <a:lnSpc>
                <a:spcPct val="90000"/>
              </a:lnSpc>
              <a:spcBef>
                <a:spcPts val="1000"/>
              </a:spcBef>
              <a:buClr>
                <a:schemeClr val="tx2">
                  <a:lumMod val="75000"/>
                </a:schemeClr>
              </a:buClr>
              <a:buFont typeface="Arial"/>
              <a:buChar char="•"/>
            </a:pPr>
            <a:r>
              <a:rPr lang="de-DE" altLang="de-DE" sz="1200" dirty="0">
                <a:solidFill>
                  <a:schemeClr val="bg1">
                    <a:lumMod val="50000"/>
                  </a:schemeClr>
                </a:solidFill>
                <a:latin typeface="Frutiger LT Pro 45 Light" panose="020B0403030504020204" pitchFamily="34" charset="0"/>
                <a:cs typeface="Arial"/>
              </a:rPr>
              <a:t>ID &amp; ADM Betreuung</a:t>
            </a:r>
          </a:p>
          <a:p>
            <a:pPr marL="342900" lvl="0" indent="-342900" defTabSz="914400">
              <a:lnSpc>
                <a:spcPct val="90000"/>
              </a:lnSpc>
              <a:spcBef>
                <a:spcPts val="1000"/>
              </a:spcBef>
              <a:buClr>
                <a:schemeClr val="tx2">
                  <a:lumMod val="75000"/>
                </a:schemeClr>
              </a:buClr>
              <a:buFont typeface="Arial"/>
              <a:buChar char="•"/>
            </a:pPr>
            <a:r>
              <a:rPr lang="de-DE" altLang="de-DE" sz="1200" dirty="0">
                <a:solidFill>
                  <a:schemeClr val="bg1">
                    <a:lumMod val="50000"/>
                  </a:schemeClr>
                </a:solidFill>
                <a:latin typeface="Frutiger LT Pro 45 Light" panose="020B0403030504020204" pitchFamily="34" charset="0"/>
                <a:cs typeface="Arial"/>
              </a:rPr>
              <a:t>Hochwertige Marken</a:t>
            </a:r>
          </a:p>
          <a:p>
            <a:pPr marL="342900" lvl="0" indent="-342900" defTabSz="914400">
              <a:lnSpc>
                <a:spcPct val="90000"/>
              </a:lnSpc>
              <a:spcBef>
                <a:spcPts val="1000"/>
              </a:spcBef>
              <a:buClr>
                <a:schemeClr val="tx2">
                  <a:lumMod val="75000"/>
                </a:schemeClr>
              </a:buClr>
              <a:buFont typeface="Arial"/>
              <a:buChar char="•"/>
            </a:pPr>
            <a:r>
              <a:rPr lang="de-DE" altLang="de-DE" sz="1200" dirty="0">
                <a:solidFill>
                  <a:schemeClr val="bg1">
                    <a:lumMod val="50000"/>
                  </a:schemeClr>
                </a:solidFill>
                <a:latin typeface="Frutiger LT Pro 45 Light" panose="020B0403030504020204" pitchFamily="34" charset="0"/>
                <a:cs typeface="Arial"/>
              </a:rPr>
              <a:t>Datenschutzrichtlinien</a:t>
            </a:r>
          </a:p>
          <a:p>
            <a:pPr marL="342900" lvl="0" indent="-342900" defTabSz="914400">
              <a:lnSpc>
                <a:spcPct val="90000"/>
              </a:lnSpc>
              <a:spcBef>
                <a:spcPts val="1000"/>
              </a:spcBef>
              <a:buClr>
                <a:schemeClr val="tx2">
                  <a:lumMod val="75000"/>
                </a:schemeClr>
              </a:buClr>
              <a:buFont typeface="Arial"/>
              <a:buChar char="•"/>
            </a:pPr>
            <a:r>
              <a:rPr lang="de-DE" altLang="de-DE" sz="1200" dirty="0">
                <a:solidFill>
                  <a:schemeClr val="bg1">
                    <a:lumMod val="50000"/>
                  </a:schemeClr>
                </a:solidFill>
                <a:latin typeface="Frutiger LT Pro 45 Light" panose="020B0403030504020204" pitchFamily="34" charset="0"/>
                <a:cs typeface="Arial"/>
              </a:rPr>
              <a:t>ISO zertifiziert</a:t>
            </a:r>
          </a:p>
          <a:p>
            <a:pPr marL="342900" lvl="0" indent="-342900" defTabSz="914400">
              <a:lnSpc>
                <a:spcPct val="90000"/>
              </a:lnSpc>
              <a:spcBef>
                <a:spcPts val="1000"/>
              </a:spcBef>
              <a:buClr>
                <a:schemeClr val="tx2">
                  <a:lumMod val="75000"/>
                </a:schemeClr>
              </a:buClr>
              <a:buFont typeface="Arial"/>
              <a:buChar char="•"/>
            </a:pPr>
            <a:r>
              <a:rPr lang="de-DE" altLang="de-DE" sz="1200" dirty="0">
                <a:solidFill>
                  <a:schemeClr val="bg1">
                    <a:lumMod val="50000"/>
                  </a:schemeClr>
                </a:solidFill>
                <a:latin typeface="Frutiger LT Pro 45 Light" panose="020B0403030504020204" pitchFamily="34" charset="0"/>
                <a:cs typeface="Arial"/>
              </a:rPr>
              <a:t>Schulungsangebot</a:t>
            </a:r>
            <a:endParaRPr kumimoji="0" lang="de-DE" altLang="de-DE" sz="120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Frutiger LT Pro 45 Light" panose="020B0403030504020204" pitchFamily="34" charset="0"/>
              <a:cs typeface="Arial"/>
            </a:endParaRPr>
          </a:p>
        </p:txBody>
      </p:sp>
      <p:sp>
        <p:nvSpPr>
          <p:cNvPr id="18" name="Untertitel 2"/>
          <p:cNvSpPr txBox="1">
            <a:spLocks/>
          </p:cNvSpPr>
          <p:nvPr/>
        </p:nvSpPr>
        <p:spPr bwMode="auto">
          <a:xfrm>
            <a:off x="3672719" y="1200151"/>
            <a:ext cx="3322562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SzTx/>
              <a:buFont typeface="Arial"/>
              <a:buChar char="•"/>
              <a:tabLst/>
              <a:defRPr/>
            </a:pPr>
            <a:endParaRPr kumimoji="0" lang="de-DE" altLang="de-DE" sz="140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900" lvl="0" indent="-342900" algn="l">
              <a:buClr>
                <a:schemeClr val="tx2">
                  <a:lumMod val="75000"/>
                </a:schemeClr>
              </a:buClr>
              <a:buFont typeface="Arial"/>
              <a:buChar char="•"/>
            </a:pPr>
            <a:r>
              <a:rPr lang="de-DE" altLang="de-DE" sz="1200" dirty="0">
                <a:solidFill>
                  <a:schemeClr val="bg1">
                    <a:lumMod val="50000"/>
                  </a:schemeClr>
                </a:solidFill>
                <a:latin typeface="Frutiger LT Pro 45 Light" panose="020B0403030504020204" pitchFamily="34" charset="0"/>
                <a:cs typeface="Arial"/>
              </a:rPr>
              <a:t>Weniger Lieferanten</a:t>
            </a:r>
          </a:p>
          <a:p>
            <a:pPr marL="342900" lvl="0" indent="-342900" algn="l">
              <a:buClr>
                <a:schemeClr val="tx2">
                  <a:lumMod val="75000"/>
                </a:schemeClr>
              </a:buClr>
              <a:buFont typeface="Arial"/>
              <a:buChar char="•"/>
            </a:pPr>
            <a:r>
              <a:rPr lang="de-DE" altLang="de-DE" sz="1200" dirty="0">
                <a:solidFill>
                  <a:schemeClr val="bg1">
                    <a:lumMod val="50000"/>
                  </a:schemeClr>
                </a:solidFill>
                <a:latin typeface="Frutiger LT Pro 45 Light" panose="020B0403030504020204" pitchFamily="34" charset="0"/>
                <a:cs typeface="Arial"/>
              </a:rPr>
              <a:t>Weniger Bestellprozesse </a:t>
            </a:r>
          </a:p>
          <a:p>
            <a:pPr marL="342900" lvl="0" indent="-342900" algn="l">
              <a:buClr>
                <a:schemeClr val="tx2">
                  <a:lumMod val="75000"/>
                </a:schemeClr>
              </a:buClr>
              <a:buFont typeface="Arial"/>
              <a:buChar char="•"/>
            </a:pPr>
            <a:r>
              <a:rPr lang="de-DE" altLang="de-DE" sz="1200" dirty="0">
                <a:solidFill>
                  <a:schemeClr val="bg1">
                    <a:lumMod val="50000"/>
                  </a:schemeClr>
                </a:solidFill>
                <a:latin typeface="Frutiger LT Pro 45 Light" panose="020B0403030504020204" pitchFamily="34" charset="0"/>
                <a:cs typeface="Arial"/>
              </a:rPr>
              <a:t>Weniger Buchungen</a:t>
            </a:r>
          </a:p>
          <a:p>
            <a:pPr marL="342900" lvl="0" indent="-342900" algn="l">
              <a:buClr>
                <a:schemeClr val="tx2">
                  <a:lumMod val="75000"/>
                </a:schemeClr>
              </a:buClr>
              <a:buFont typeface="Arial"/>
              <a:buChar char="•"/>
            </a:pPr>
            <a:r>
              <a:rPr lang="de-DE" altLang="de-DE" sz="1200" dirty="0">
                <a:solidFill>
                  <a:schemeClr val="bg1">
                    <a:lumMod val="50000"/>
                  </a:schemeClr>
                </a:solidFill>
                <a:latin typeface="Frutiger LT Pro 45 Light" panose="020B0403030504020204" pitchFamily="34" charset="0"/>
                <a:cs typeface="Arial"/>
              </a:rPr>
              <a:t>Weniger Lieferscheine</a:t>
            </a:r>
          </a:p>
          <a:p>
            <a:pPr marL="342900" lvl="0" indent="-342900" algn="l">
              <a:buClr>
                <a:schemeClr val="tx2">
                  <a:lumMod val="75000"/>
                </a:schemeClr>
              </a:buClr>
              <a:buFont typeface="Arial"/>
              <a:buChar char="•"/>
            </a:pPr>
            <a:r>
              <a:rPr lang="de-DE" altLang="de-DE" sz="1200" dirty="0">
                <a:solidFill>
                  <a:schemeClr val="bg1">
                    <a:lumMod val="50000"/>
                  </a:schemeClr>
                </a:solidFill>
                <a:latin typeface="Frutiger LT Pro 45 Light" panose="020B0403030504020204" pitchFamily="34" charset="0"/>
                <a:cs typeface="Arial"/>
              </a:rPr>
              <a:t>Geringere Lagerhaltung</a:t>
            </a:r>
          </a:p>
          <a:p>
            <a:pPr marL="342900" lvl="0" indent="-342900" algn="l">
              <a:buClr>
                <a:schemeClr val="tx2">
                  <a:lumMod val="75000"/>
                </a:schemeClr>
              </a:buClr>
              <a:buFont typeface="Arial"/>
              <a:buChar char="•"/>
            </a:pPr>
            <a:r>
              <a:rPr lang="de-DE" altLang="de-DE" sz="1200" dirty="0">
                <a:solidFill>
                  <a:schemeClr val="bg1">
                    <a:lumMod val="50000"/>
                  </a:schemeClr>
                </a:solidFill>
                <a:latin typeface="Frutiger LT Pro 45 Light" panose="020B0403030504020204" pitchFamily="34" charset="0"/>
                <a:cs typeface="Arial"/>
              </a:rPr>
              <a:t>Bessere Konditionen</a:t>
            </a:r>
          </a:p>
          <a:p>
            <a:pPr marL="342900" lvl="0" indent="-342900" algn="l">
              <a:buClr>
                <a:schemeClr val="tx2">
                  <a:lumMod val="75000"/>
                </a:schemeClr>
              </a:buClr>
              <a:buFont typeface="Arial"/>
              <a:buChar char="•"/>
            </a:pPr>
            <a:r>
              <a:rPr lang="de-DE" altLang="de-DE" sz="1200" dirty="0">
                <a:solidFill>
                  <a:schemeClr val="bg1">
                    <a:lumMod val="50000"/>
                  </a:schemeClr>
                </a:solidFill>
                <a:latin typeface="Frutiger LT Pro 45 Light" panose="020B0403030504020204" pitchFamily="34" charset="0"/>
                <a:cs typeface="Arial"/>
              </a:rPr>
              <a:t>Bessere Budgetplanung</a:t>
            </a:r>
            <a:endParaRPr kumimoji="0" lang="de-DE" altLang="de-DE" sz="120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Frutiger LT Pro 45 Light" panose="020B0403030504020204" pitchFamily="34" charset="0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/>
          <p:cNvSpPr/>
          <p:nvPr/>
        </p:nvSpPr>
        <p:spPr>
          <a:xfrm>
            <a:off x="152400" y="133350"/>
            <a:ext cx="8839200" cy="4876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Bild 10" descr="footer.png"/>
          <p:cNvPicPr>
            <a:picLocks noChangeAspect="1"/>
          </p:cNvPicPr>
          <p:nvPr/>
        </p:nvPicPr>
        <p:blipFill>
          <a:blip r:embed="rId2"/>
          <a:srcRect b="91168"/>
          <a:stretch>
            <a:fillRect/>
          </a:stretch>
        </p:blipFill>
        <p:spPr>
          <a:xfrm>
            <a:off x="420236" y="4591050"/>
            <a:ext cx="8342764" cy="552450"/>
          </a:xfrm>
          <a:prstGeom prst="rect">
            <a:avLst/>
          </a:prstGeom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457200" y="4857750"/>
            <a:ext cx="2133600" cy="273844"/>
          </a:xfrm>
        </p:spPr>
        <p:txBody>
          <a:bodyPr/>
          <a:lstStyle/>
          <a:p>
            <a:fld id="{78CC73E0-C064-3F48-AFA4-34F50C2B1C53}" type="datetime1">
              <a:rPr lang="de-DE" sz="900" smtClean="0">
                <a:solidFill>
                  <a:schemeClr val="bg1">
                    <a:lumMod val="95000"/>
                  </a:schemeClr>
                </a:solidFill>
                <a:latin typeface="Frutiger LT Pro 45 Light" panose="020B0403030504020204" pitchFamily="34" charset="0"/>
                <a:cs typeface="Arial"/>
              </a:rPr>
              <a:pPr/>
              <a:t>07.02.2017</a:t>
            </a:fld>
            <a:endParaRPr lang="de-DE" sz="900" dirty="0">
              <a:solidFill>
                <a:schemeClr val="bg1">
                  <a:lumMod val="95000"/>
                </a:schemeClr>
              </a:solidFill>
              <a:latin typeface="Frutiger LT Pro 45 Light" panose="020B0403030504020204" pitchFamily="34" charset="0"/>
              <a:cs typeface="Arial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>
          <a:xfrm>
            <a:off x="6553200" y="4857750"/>
            <a:ext cx="2133600" cy="273844"/>
          </a:xfrm>
        </p:spPr>
        <p:txBody>
          <a:bodyPr/>
          <a:lstStyle/>
          <a:p>
            <a:fld id="{EF96E2CB-9687-CE4F-B719-F798F1EF16E3}" type="slidenum">
              <a:rPr lang="de-DE" sz="900" smtClean="0">
                <a:solidFill>
                  <a:srgbClr val="F2F2F2"/>
                </a:solidFill>
                <a:latin typeface="Frutiger LT Pro 45 Light" panose="020B0403030504020204" pitchFamily="34" charset="0"/>
                <a:cs typeface="Arial"/>
              </a:rPr>
              <a:pPr/>
              <a:t>2</a:t>
            </a:fld>
            <a:endParaRPr lang="de-DE" sz="900" dirty="0">
              <a:solidFill>
                <a:srgbClr val="F2F2F2"/>
              </a:solidFill>
              <a:latin typeface="Frutiger LT Pro 45 Light" panose="020B0403030504020204" pitchFamily="34" charset="0"/>
              <a:cs typeface="Arial"/>
            </a:endParaRP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>
          <a:xfrm>
            <a:off x="3124200" y="4857750"/>
            <a:ext cx="2895600" cy="273844"/>
          </a:xfrm>
        </p:spPr>
        <p:txBody>
          <a:bodyPr/>
          <a:lstStyle/>
          <a:p>
            <a:r>
              <a:rPr lang="de-DE" sz="900" dirty="0">
                <a:solidFill>
                  <a:srgbClr val="F2F2F2"/>
                </a:solidFill>
                <a:latin typeface="Frutiger LT Pro 45 Light" panose="020B0403030504020204" pitchFamily="34" charset="0"/>
                <a:cs typeface="Arial"/>
              </a:rPr>
              <a:t>ASTA</a:t>
            </a:r>
          </a:p>
        </p:txBody>
      </p:sp>
      <p:pic>
        <p:nvPicPr>
          <p:cNvPr id="10" name="Bild 9" descr="ASTA-Logo_CMYK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7846" y="0"/>
            <a:ext cx="925154" cy="1473325"/>
          </a:xfrm>
          <a:prstGeom prst="rect">
            <a:avLst/>
          </a:prstGeom>
        </p:spPr>
      </p:pic>
      <p:sp>
        <p:nvSpPr>
          <p:cNvPr id="204" name="object 20"/>
          <p:cNvSpPr/>
          <p:nvPr/>
        </p:nvSpPr>
        <p:spPr>
          <a:xfrm>
            <a:off x="331779" y="4011910"/>
            <a:ext cx="0" cy="162000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651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4" name="Grafik 27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502" y="3620382"/>
            <a:ext cx="897850" cy="897850"/>
          </a:xfrm>
          <a:prstGeom prst="rect">
            <a:avLst/>
          </a:prstGeom>
        </p:spPr>
      </p:pic>
      <p:pic>
        <p:nvPicPr>
          <p:cNvPr id="275" name="Grafik 27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69" y="2567064"/>
            <a:ext cx="897850" cy="897850"/>
          </a:xfrm>
          <a:prstGeom prst="rect">
            <a:avLst/>
          </a:prstGeom>
        </p:spPr>
      </p:pic>
      <p:pic>
        <p:nvPicPr>
          <p:cNvPr id="276" name="Grafik 27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223" y="2574514"/>
            <a:ext cx="897850" cy="897850"/>
          </a:xfrm>
          <a:prstGeom prst="rect">
            <a:avLst/>
          </a:prstGeom>
        </p:spPr>
      </p:pic>
      <p:pic>
        <p:nvPicPr>
          <p:cNvPr id="277" name="Grafik 27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502" y="2557626"/>
            <a:ext cx="897850" cy="897850"/>
          </a:xfrm>
          <a:prstGeom prst="rect">
            <a:avLst/>
          </a:prstGeom>
        </p:spPr>
      </p:pic>
      <p:pic>
        <p:nvPicPr>
          <p:cNvPr id="278" name="Grafik 27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083" y="1483770"/>
            <a:ext cx="897850" cy="906093"/>
          </a:xfrm>
          <a:prstGeom prst="rect">
            <a:avLst/>
          </a:prstGeom>
        </p:spPr>
      </p:pic>
      <p:pic>
        <p:nvPicPr>
          <p:cNvPr id="279" name="Grafik 27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428" y="3620382"/>
            <a:ext cx="897850" cy="897850"/>
          </a:xfrm>
          <a:prstGeom prst="rect">
            <a:avLst/>
          </a:prstGeom>
        </p:spPr>
      </p:pic>
      <p:pic>
        <p:nvPicPr>
          <p:cNvPr id="280" name="Grafik 27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075" y="1487892"/>
            <a:ext cx="897850" cy="897850"/>
          </a:xfrm>
          <a:prstGeom prst="rect">
            <a:avLst/>
          </a:prstGeom>
        </p:spPr>
      </p:pic>
      <p:pic>
        <p:nvPicPr>
          <p:cNvPr id="281" name="Grafik 28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061" y="409512"/>
            <a:ext cx="897850" cy="897850"/>
          </a:xfrm>
          <a:prstGeom prst="rect">
            <a:avLst/>
          </a:prstGeom>
        </p:spPr>
      </p:pic>
      <p:pic>
        <p:nvPicPr>
          <p:cNvPr id="282" name="Grafik 28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637" y="411510"/>
            <a:ext cx="897850" cy="897850"/>
          </a:xfrm>
          <a:prstGeom prst="rect">
            <a:avLst/>
          </a:prstGeom>
        </p:spPr>
      </p:pic>
      <p:pic>
        <p:nvPicPr>
          <p:cNvPr id="283" name="Grafik 28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349" y="411510"/>
            <a:ext cx="897850" cy="897850"/>
          </a:xfrm>
          <a:prstGeom prst="rect">
            <a:avLst/>
          </a:prstGeom>
        </p:spPr>
      </p:pic>
      <p:pic>
        <p:nvPicPr>
          <p:cNvPr id="284" name="Grafik 28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573" y="2569854"/>
            <a:ext cx="897850" cy="897850"/>
          </a:xfrm>
          <a:prstGeom prst="rect">
            <a:avLst/>
          </a:prstGeom>
        </p:spPr>
      </p:pic>
      <p:pic>
        <p:nvPicPr>
          <p:cNvPr id="285" name="Grafik 28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873" y="2567064"/>
            <a:ext cx="897850" cy="897850"/>
          </a:xfrm>
          <a:prstGeom prst="rect">
            <a:avLst/>
          </a:prstGeom>
        </p:spPr>
      </p:pic>
      <p:pic>
        <p:nvPicPr>
          <p:cNvPr id="286" name="Grafik 28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837" y="411510"/>
            <a:ext cx="897850" cy="897850"/>
          </a:xfrm>
          <a:prstGeom prst="rect">
            <a:avLst/>
          </a:prstGeom>
        </p:spPr>
      </p:pic>
      <p:pic>
        <p:nvPicPr>
          <p:cNvPr id="287" name="Grafik 28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637" y="2557626"/>
            <a:ext cx="897850" cy="897850"/>
          </a:xfrm>
          <a:prstGeom prst="rect">
            <a:avLst/>
          </a:prstGeom>
        </p:spPr>
      </p:pic>
      <p:pic>
        <p:nvPicPr>
          <p:cNvPr id="288" name="Grafik 287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20" t="25591" r="41206" b="52557"/>
          <a:stretch/>
        </p:blipFill>
        <p:spPr>
          <a:xfrm>
            <a:off x="2397637" y="1487892"/>
            <a:ext cx="1985562" cy="897850"/>
          </a:xfrm>
          <a:prstGeom prst="rect">
            <a:avLst/>
          </a:prstGeom>
        </p:spPr>
      </p:pic>
      <p:pic>
        <p:nvPicPr>
          <p:cNvPr id="289" name="Grafik 288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41" t="74911" r="1431" b="2677"/>
          <a:stretch/>
        </p:blipFill>
        <p:spPr>
          <a:xfrm>
            <a:off x="4616224" y="3620382"/>
            <a:ext cx="2024500" cy="897850"/>
          </a:xfrm>
          <a:prstGeom prst="rect">
            <a:avLst/>
          </a:prstGeom>
        </p:spPr>
      </p:pic>
      <p:pic>
        <p:nvPicPr>
          <p:cNvPr id="290" name="Grafik 28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095" y="1487892"/>
            <a:ext cx="906092" cy="906092"/>
          </a:xfrm>
          <a:prstGeom prst="rect">
            <a:avLst/>
          </a:prstGeom>
        </p:spPr>
      </p:pic>
      <p:pic>
        <p:nvPicPr>
          <p:cNvPr id="291" name="Grafik 290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829" y="1487892"/>
            <a:ext cx="906092" cy="906092"/>
          </a:xfrm>
          <a:prstGeom prst="rect">
            <a:avLst/>
          </a:prstGeom>
        </p:spPr>
      </p:pic>
      <p:sp>
        <p:nvSpPr>
          <p:cNvPr id="292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1351208" y="3605714"/>
            <a:ext cx="7315200" cy="1130592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algn="l"/>
            <a:r>
              <a:rPr lang="de-DE" sz="6000" dirty="0">
                <a:solidFill>
                  <a:srgbClr val="02225E"/>
                </a:solidFill>
                <a:latin typeface="Frutiger LT Pro 47 Light Cn" panose="020B0706030504020204" pitchFamily="34" charset="0"/>
                <a:cs typeface="Arial"/>
              </a:rPr>
              <a:t>TEAM</a:t>
            </a:r>
            <a:endParaRPr lang="de-DE" sz="6000" b="1" dirty="0">
              <a:latin typeface="Frutiger LT Pro 47 Light Cn" panose="020B070603050402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3264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/>
          <p:cNvSpPr/>
          <p:nvPr/>
        </p:nvSpPr>
        <p:spPr>
          <a:xfrm>
            <a:off x="152400" y="133350"/>
            <a:ext cx="8839200" cy="4876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Bild 10" descr="footer.png"/>
          <p:cNvPicPr>
            <a:picLocks noChangeAspect="1"/>
          </p:cNvPicPr>
          <p:nvPr/>
        </p:nvPicPr>
        <p:blipFill>
          <a:blip r:embed="rId2"/>
          <a:srcRect b="91168"/>
          <a:stretch>
            <a:fillRect/>
          </a:stretch>
        </p:blipFill>
        <p:spPr>
          <a:xfrm>
            <a:off x="420236" y="4591050"/>
            <a:ext cx="8342764" cy="552450"/>
          </a:xfrm>
          <a:prstGeom prst="rect">
            <a:avLst/>
          </a:prstGeom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457200" y="4857750"/>
            <a:ext cx="2133600" cy="273844"/>
          </a:xfrm>
        </p:spPr>
        <p:txBody>
          <a:bodyPr/>
          <a:lstStyle/>
          <a:p>
            <a:fld id="{78CC73E0-C064-3F48-AFA4-34F50C2B1C53}" type="datetime1">
              <a:rPr lang="de-DE" sz="900" smtClean="0">
                <a:solidFill>
                  <a:schemeClr val="bg1">
                    <a:lumMod val="95000"/>
                  </a:schemeClr>
                </a:solidFill>
                <a:latin typeface="Frutiger LT Pro 45 Light" panose="020B0403030504020204" pitchFamily="34" charset="0"/>
                <a:cs typeface="Arial"/>
              </a:rPr>
              <a:pPr/>
              <a:t>07.02.2017</a:t>
            </a:fld>
            <a:endParaRPr lang="de-DE" sz="900" dirty="0">
              <a:solidFill>
                <a:schemeClr val="bg1">
                  <a:lumMod val="95000"/>
                </a:schemeClr>
              </a:solidFill>
              <a:latin typeface="Frutiger LT Pro 45 Light" panose="020B0403030504020204" pitchFamily="34" charset="0"/>
              <a:cs typeface="Arial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>
          <a:xfrm>
            <a:off x="6553200" y="4857750"/>
            <a:ext cx="2133600" cy="273844"/>
          </a:xfrm>
        </p:spPr>
        <p:txBody>
          <a:bodyPr/>
          <a:lstStyle/>
          <a:p>
            <a:fld id="{EF96E2CB-9687-CE4F-B719-F798F1EF16E3}" type="slidenum">
              <a:rPr lang="de-DE" sz="900" smtClean="0">
                <a:solidFill>
                  <a:srgbClr val="F2F2F2"/>
                </a:solidFill>
                <a:latin typeface="Frutiger LT Pro 45 Light" panose="020B0403030504020204" pitchFamily="34" charset="0"/>
                <a:cs typeface="Arial"/>
              </a:rPr>
              <a:pPr/>
              <a:t>20</a:t>
            </a:fld>
            <a:endParaRPr lang="de-DE" sz="900" dirty="0">
              <a:solidFill>
                <a:srgbClr val="F2F2F2"/>
              </a:solidFill>
              <a:latin typeface="Frutiger LT Pro 45 Light" panose="020B0403030504020204" pitchFamily="34" charset="0"/>
              <a:cs typeface="Arial"/>
            </a:endParaRP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>
          <a:xfrm>
            <a:off x="3124200" y="4857750"/>
            <a:ext cx="2895600" cy="273844"/>
          </a:xfrm>
        </p:spPr>
        <p:txBody>
          <a:bodyPr/>
          <a:lstStyle/>
          <a:p>
            <a:r>
              <a:rPr lang="de-DE" sz="900" dirty="0">
                <a:solidFill>
                  <a:srgbClr val="F2F2F2"/>
                </a:solidFill>
                <a:latin typeface="Frutiger LT Pro 45 Light" panose="020B0403030504020204" pitchFamily="34" charset="0"/>
                <a:cs typeface="Arial"/>
              </a:rPr>
              <a:t>ASTA</a:t>
            </a:r>
          </a:p>
        </p:txBody>
      </p:sp>
      <p:pic>
        <p:nvPicPr>
          <p:cNvPr id="10" name="Bild 9" descr="ASTA-Logo_CMYK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7846" y="0"/>
            <a:ext cx="925154" cy="1473325"/>
          </a:xfrm>
          <a:prstGeom prst="rect">
            <a:avLst/>
          </a:prstGeom>
        </p:spPr>
      </p:pic>
      <p:sp>
        <p:nvSpPr>
          <p:cNvPr id="12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228600" y="209551"/>
            <a:ext cx="7315200" cy="685799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algn="l"/>
            <a:r>
              <a:rPr lang="de-DE" sz="2400" dirty="0">
                <a:solidFill>
                  <a:srgbClr val="02225E"/>
                </a:solidFill>
                <a:latin typeface="Frutiger LT Pro 47 Light Cn" panose="020B0706030504020204" pitchFamily="34" charset="0"/>
                <a:cs typeface="Arial"/>
              </a:rPr>
              <a:t>Ihre </a:t>
            </a:r>
            <a:r>
              <a:rPr lang="de-DE" sz="2400" b="1" dirty="0">
                <a:solidFill>
                  <a:srgbClr val="02225E"/>
                </a:solidFill>
                <a:latin typeface="Frutiger LT Pro 47 Light Cn" panose="020B0706030504020204" pitchFamily="34" charset="0"/>
                <a:cs typeface="Arial"/>
              </a:rPr>
              <a:t>Vorteile</a:t>
            </a:r>
            <a:r>
              <a:rPr lang="de-DE" sz="2400" dirty="0">
                <a:solidFill>
                  <a:srgbClr val="02225E"/>
                </a:solidFill>
                <a:latin typeface="Frutiger LT Pro 47 Light Cn" panose="020B0706030504020204" pitchFamily="34" charset="0"/>
                <a:cs typeface="Arial"/>
              </a:rPr>
              <a:t> hinter diesem </a:t>
            </a:r>
            <a:r>
              <a:rPr lang="de-DE" sz="2400" b="1" dirty="0">
                <a:solidFill>
                  <a:srgbClr val="02225E"/>
                </a:solidFill>
                <a:latin typeface="Frutiger LT Pro 47 Light Cn" panose="020B0706030504020204" pitchFamily="34" charset="0"/>
                <a:cs typeface="Arial"/>
              </a:rPr>
              <a:t>Konzept</a:t>
            </a:r>
            <a:endParaRPr lang="de-DE" sz="2400" b="1" dirty="0">
              <a:latin typeface="Frutiger LT Pro 47 Light Cn" panose="020B0706030504020204" pitchFamily="34" charset="0"/>
              <a:cs typeface="Arial"/>
            </a:endParaRPr>
          </a:p>
        </p:txBody>
      </p:sp>
      <p:sp>
        <p:nvSpPr>
          <p:cNvPr id="13" name="Rectangle 3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838200" y="971550"/>
            <a:ext cx="6629400" cy="609600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de-DE" sz="1200" dirty="0">
                <a:solidFill>
                  <a:schemeClr val="accent1">
                    <a:lumMod val="50000"/>
                  </a:schemeClr>
                </a:solidFill>
                <a:latin typeface="Frutiger LT Pro 45 Light" panose="020B0403030504020204" pitchFamily="34" charset="0"/>
                <a:cs typeface="Arial"/>
              </a:rPr>
              <a:t>Unser ganz </a:t>
            </a:r>
            <a:r>
              <a:rPr lang="de-DE" sz="1200" b="1" dirty="0">
                <a:solidFill>
                  <a:schemeClr val="accent1">
                    <a:lumMod val="50000"/>
                  </a:schemeClr>
                </a:solidFill>
                <a:latin typeface="Frutiger LT Pro 47 Light Cn" panose="020B0706030504020204" pitchFamily="34" charset="0"/>
                <a:cs typeface="Arial"/>
              </a:rPr>
              <a:t>persönlicher ASTA Service </a:t>
            </a:r>
            <a:r>
              <a:rPr lang="de-DE" sz="1200" dirty="0">
                <a:solidFill>
                  <a:schemeClr val="accent1">
                    <a:lumMod val="50000"/>
                  </a:schemeClr>
                </a:solidFill>
                <a:latin typeface="Frutiger LT Pro 45 Light" panose="020B0403030504020204" pitchFamily="34" charset="0"/>
                <a:cs typeface="Arial"/>
              </a:rPr>
              <a:t>für Sie:  </a:t>
            </a:r>
          </a:p>
        </p:txBody>
      </p:sp>
      <p:sp>
        <p:nvSpPr>
          <p:cNvPr id="17" name="Untertitel 2"/>
          <p:cNvSpPr txBox="1">
            <a:spLocks/>
          </p:cNvSpPr>
          <p:nvPr/>
        </p:nvSpPr>
        <p:spPr bwMode="auto">
          <a:xfrm>
            <a:off x="929518" y="1276351"/>
            <a:ext cx="6157081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SzTx/>
              <a:buFont typeface="Arial"/>
              <a:buChar char="•"/>
              <a:tabLst/>
              <a:defRPr/>
            </a:pPr>
            <a:endParaRPr kumimoji="0" lang="de-DE" altLang="de-DE" sz="120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900" lvl="0" indent="-342900" defTabSz="914400">
              <a:lnSpc>
                <a:spcPct val="90000"/>
              </a:lnSpc>
              <a:spcBef>
                <a:spcPts val="1000"/>
              </a:spcBef>
              <a:buClr>
                <a:schemeClr val="tx2">
                  <a:lumMod val="75000"/>
                </a:schemeClr>
              </a:buClr>
              <a:buFont typeface="Arial"/>
              <a:buChar char="•"/>
            </a:pPr>
            <a:r>
              <a:rPr lang="de-DE" altLang="de-DE" sz="1200" dirty="0">
                <a:solidFill>
                  <a:schemeClr val="bg1">
                    <a:lumMod val="50000"/>
                  </a:schemeClr>
                </a:solidFill>
                <a:latin typeface="Frutiger LT Pro 45 Light" panose="020B0403030504020204" pitchFamily="34" charset="0"/>
                <a:cs typeface="Arial"/>
              </a:rPr>
              <a:t>Beratung durch Ihr persönliches Vertriebsteam </a:t>
            </a:r>
          </a:p>
          <a:p>
            <a:pPr marL="342900" lvl="0" indent="-342900" defTabSz="914400">
              <a:lnSpc>
                <a:spcPct val="90000"/>
              </a:lnSpc>
              <a:spcBef>
                <a:spcPts val="1000"/>
              </a:spcBef>
              <a:buClr>
                <a:schemeClr val="tx2">
                  <a:lumMod val="75000"/>
                </a:schemeClr>
              </a:buClr>
              <a:buFont typeface="Arial"/>
              <a:buChar char="•"/>
            </a:pPr>
            <a:r>
              <a:rPr lang="de-DE" altLang="de-DE" sz="1200" dirty="0">
                <a:solidFill>
                  <a:schemeClr val="bg1">
                    <a:lumMod val="50000"/>
                  </a:schemeClr>
                </a:solidFill>
                <a:latin typeface="Frutiger LT Pro 45 Light" panose="020B0403030504020204" pitchFamily="34" charset="0"/>
                <a:cs typeface="Arial"/>
              </a:rPr>
              <a:t>Betriebsbegehungen – auch mit Herstellern</a:t>
            </a:r>
          </a:p>
          <a:p>
            <a:pPr marL="342900" lvl="0" indent="-342900" defTabSz="914400">
              <a:lnSpc>
                <a:spcPct val="90000"/>
              </a:lnSpc>
              <a:spcBef>
                <a:spcPts val="1000"/>
              </a:spcBef>
              <a:buClr>
                <a:schemeClr val="tx2">
                  <a:lumMod val="75000"/>
                </a:schemeClr>
              </a:buClr>
              <a:buFont typeface="Arial"/>
              <a:buChar char="•"/>
            </a:pPr>
            <a:r>
              <a:rPr lang="de-DE" altLang="de-DE" sz="1200" dirty="0">
                <a:solidFill>
                  <a:schemeClr val="bg1">
                    <a:lumMod val="50000"/>
                  </a:schemeClr>
                </a:solidFill>
                <a:latin typeface="Frutiger LT Pro 45 Light" panose="020B0403030504020204" pitchFamily="34" charset="0"/>
                <a:cs typeface="Arial"/>
              </a:rPr>
              <a:t>Handschuhpläne</a:t>
            </a:r>
          </a:p>
          <a:p>
            <a:pPr marL="342900" lvl="0" indent="-342900" defTabSz="914400">
              <a:lnSpc>
                <a:spcPct val="90000"/>
              </a:lnSpc>
              <a:spcBef>
                <a:spcPts val="1000"/>
              </a:spcBef>
              <a:buClr>
                <a:schemeClr val="tx2">
                  <a:lumMod val="75000"/>
                </a:schemeClr>
              </a:buClr>
              <a:buFont typeface="Arial"/>
              <a:buChar char="•"/>
            </a:pPr>
            <a:r>
              <a:rPr lang="de-DE" altLang="de-DE" sz="1200" dirty="0">
                <a:solidFill>
                  <a:schemeClr val="bg1">
                    <a:lumMod val="50000"/>
                  </a:schemeClr>
                </a:solidFill>
                <a:latin typeface="Frutiger LT Pro 45 Light" panose="020B0403030504020204" pitchFamily="34" charset="0"/>
                <a:cs typeface="Arial"/>
              </a:rPr>
              <a:t>Individuelle Desinfektions-, Hautschutz- und Hygienepläne</a:t>
            </a:r>
          </a:p>
          <a:p>
            <a:pPr marL="342900" lvl="0" indent="-342900" defTabSz="914400">
              <a:lnSpc>
                <a:spcPct val="90000"/>
              </a:lnSpc>
              <a:spcBef>
                <a:spcPts val="1000"/>
              </a:spcBef>
              <a:buClr>
                <a:schemeClr val="tx2">
                  <a:lumMod val="75000"/>
                </a:schemeClr>
              </a:buClr>
              <a:buFont typeface="Arial"/>
              <a:buChar char="•"/>
            </a:pPr>
            <a:r>
              <a:rPr lang="de-DE" altLang="de-DE" sz="1200" dirty="0">
                <a:solidFill>
                  <a:schemeClr val="bg1">
                    <a:lumMod val="50000"/>
                  </a:schemeClr>
                </a:solidFill>
                <a:latin typeface="Frutiger LT Pro 45 Light" panose="020B0403030504020204" pitchFamily="34" charset="0"/>
                <a:cs typeface="Arial"/>
              </a:rPr>
              <a:t>Produkttests vor Ort an Ihren Arbeitsplätzen</a:t>
            </a:r>
          </a:p>
          <a:p>
            <a:pPr marL="342900" lvl="0" indent="-342900" defTabSz="914400">
              <a:lnSpc>
                <a:spcPct val="90000"/>
              </a:lnSpc>
              <a:spcBef>
                <a:spcPts val="1000"/>
              </a:spcBef>
              <a:buClr>
                <a:schemeClr val="tx2">
                  <a:lumMod val="75000"/>
                </a:schemeClr>
              </a:buClr>
              <a:buFont typeface="Arial"/>
              <a:buChar char="•"/>
            </a:pPr>
            <a:r>
              <a:rPr lang="de-DE" altLang="de-DE" sz="1200" dirty="0">
                <a:solidFill>
                  <a:schemeClr val="bg1">
                    <a:lumMod val="50000"/>
                  </a:schemeClr>
                </a:solidFill>
                <a:latin typeface="Frutiger LT Pro 45 Light" panose="020B0403030504020204" pitchFamily="34" charset="0"/>
                <a:cs typeface="Arial"/>
              </a:rPr>
              <a:t>Mitarbeiterschulungen</a:t>
            </a:r>
          </a:p>
          <a:p>
            <a:pPr marL="342900" lvl="0" indent="-342900" defTabSz="914400">
              <a:lnSpc>
                <a:spcPct val="90000"/>
              </a:lnSpc>
              <a:spcBef>
                <a:spcPts val="1000"/>
              </a:spcBef>
              <a:buClr>
                <a:schemeClr val="tx2">
                  <a:lumMod val="75000"/>
                </a:schemeClr>
              </a:buClr>
              <a:buFont typeface="Arial"/>
              <a:buChar char="•"/>
            </a:pPr>
            <a:r>
              <a:rPr lang="de-DE" altLang="de-DE" sz="1200" dirty="0">
                <a:solidFill>
                  <a:schemeClr val="bg1">
                    <a:lumMod val="50000"/>
                  </a:schemeClr>
                </a:solidFill>
                <a:latin typeface="Frutiger LT Pro 45 Light" panose="020B0403030504020204" pitchFamily="34" charset="0"/>
                <a:cs typeface="Arial"/>
              </a:rPr>
              <a:t>Gefahrstoffanalysen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/>
          <p:cNvSpPr/>
          <p:nvPr/>
        </p:nvSpPr>
        <p:spPr>
          <a:xfrm>
            <a:off x="152400" y="133350"/>
            <a:ext cx="8839200" cy="4876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Bild 10" descr="footer.png"/>
          <p:cNvPicPr>
            <a:picLocks noChangeAspect="1"/>
          </p:cNvPicPr>
          <p:nvPr/>
        </p:nvPicPr>
        <p:blipFill>
          <a:blip r:embed="rId2"/>
          <a:srcRect b="91168"/>
          <a:stretch>
            <a:fillRect/>
          </a:stretch>
        </p:blipFill>
        <p:spPr>
          <a:xfrm>
            <a:off x="420236" y="4591050"/>
            <a:ext cx="8342764" cy="552450"/>
          </a:xfrm>
          <a:prstGeom prst="rect">
            <a:avLst/>
          </a:prstGeom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457200" y="4857750"/>
            <a:ext cx="2133600" cy="273844"/>
          </a:xfrm>
        </p:spPr>
        <p:txBody>
          <a:bodyPr/>
          <a:lstStyle/>
          <a:p>
            <a:fld id="{78CC73E0-C064-3F48-AFA4-34F50C2B1C53}" type="datetime1">
              <a:rPr lang="de-DE" sz="900" smtClean="0">
                <a:solidFill>
                  <a:schemeClr val="bg1">
                    <a:lumMod val="95000"/>
                  </a:schemeClr>
                </a:solidFill>
                <a:latin typeface="Frutiger LT Pro 45 Light" panose="020B0403030504020204" pitchFamily="34" charset="0"/>
                <a:cs typeface="Arial"/>
              </a:rPr>
              <a:pPr/>
              <a:t>07.02.2017</a:t>
            </a:fld>
            <a:endParaRPr lang="de-DE" sz="900" dirty="0">
              <a:solidFill>
                <a:schemeClr val="bg1">
                  <a:lumMod val="95000"/>
                </a:schemeClr>
              </a:solidFill>
              <a:latin typeface="Frutiger LT Pro 45 Light" panose="020B0403030504020204" pitchFamily="34" charset="0"/>
              <a:cs typeface="Arial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>
          <a:xfrm>
            <a:off x="6553200" y="4857750"/>
            <a:ext cx="2133600" cy="273844"/>
          </a:xfrm>
        </p:spPr>
        <p:txBody>
          <a:bodyPr/>
          <a:lstStyle/>
          <a:p>
            <a:fld id="{EF96E2CB-9687-CE4F-B719-F798F1EF16E3}" type="slidenum">
              <a:rPr lang="de-DE" sz="900" smtClean="0">
                <a:solidFill>
                  <a:srgbClr val="F2F2F2"/>
                </a:solidFill>
                <a:latin typeface="Frutiger LT Pro 45 Light" panose="020B0403030504020204" pitchFamily="34" charset="0"/>
                <a:cs typeface="Arial"/>
              </a:rPr>
              <a:pPr/>
              <a:t>21</a:t>
            </a:fld>
            <a:endParaRPr lang="de-DE" sz="900" dirty="0">
              <a:solidFill>
                <a:srgbClr val="F2F2F2"/>
              </a:solidFill>
              <a:latin typeface="Frutiger LT Pro 45 Light" panose="020B0403030504020204" pitchFamily="34" charset="0"/>
              <a:cs typeface="Arial"/>
            </a:endParaRP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>
          <a:xfrm>
            <a:off x="3124200" y="4857750"/>
            <a:ext cx="2895600" cy="273844"/>
          </a:xfrm>
        </p:spPr>
        <p:txBody>
          <a:bodyPr/>
          <a:lstStyle/>
          <a:p>
            <a:r>
              <a:rPr lang="de-DE" sz="900" dirty="0">
                <a:solidFill>
                  <a:srgbClr val="F2F2F2"/>
                </a:solidFill>
                <a:latin typeface="Frutiger LT Pro 45 Light" panose="020B0403030504020204" pitchFamily="34" charset="0"/>
                <a:cs typeface="Arial"/>
              </a:rPr>
              <a:t>ASTA</a:t>
            </a:r>
          </a:p>
        </p:txBody>
      </p:sp>
      <p:pic>
        <p:nvPicPr>
          <p:cNvPr id="10" name="Bild 9" descr="ASTA-Logo_CMYK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7846" y="0"/>
            <a:ext cx="925154" cy="1473325"/>
          </a:xfrm>
          <a:prstGeom prst="rect">
            <a:avLst/>
          </a:prstGeom>
        </p:spPr>
      </p:pic>
      <p:sp>
        <p:nvSpPr>
          <p:cNvPr id="12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228600" y="209551"/>
            <a:ext cx="7315200" cy="685799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algn="l"/>
            <a:r>
              <a:rPr lang="de-DE" sz="2400" dirty="0">
                <a:solidFill>
                  <a:srgbClr val="02225E"/>
                </a:solidFill>
                <a:latin typeface="Frutiger LT Pro 47 Light Cn" panose="020B0706030504020204" pitchFamily="34" charset="0"/>
                <a:cs typeface="Arial"/>
              </a:rPr>
              <a:t>Ihre </a:t>
            </a:r>
            <a:r>
              <a:rPr lang="de-DE" sz="2400" b="1" dirty="0">
                <a:solidFill>
                  <a:srgbClr val="02225E"/>
                </a:solidFill>
                <a:latin typeface="Frutiger LT Pro 47 Light Cn" panose="020B0706030504020204" pitchFamily="34" charset="0"/>
                <a:cs typeface="Arial"/>
              </a:rPr>
              <a:t>Vorteile</a:t>
            </a:r>
            <a:r>
              <a:rPr lang="de-DE" sz="2400" dirty="0">
                <a:solidFill>
                  <a:srgbClr val="02225E"/>
                </a:solidFill>
                <a:latin typeface="Frutiger LT Pro 47 Light Cn" panose="020B0706030504020204" pitchFamily="34" charset="0"/>
                <a:cs typeface="Arial"/>
              </a:rPr>
              <a:t> hinter diesem </a:t>
            </a:r>
            <a:r>
              <a:rPr lang="de-DE" sz="2400" b="1" dirty="0">
                <a:solidFill>
                  <a:srgbClr val="02225E"/>
                </a:solidFill>
                <a:latin typeface="Frutiger LT Pro 47 Light Cn" panose="020B0706030504020204" pitchFamily="34" charset="0"/>
                <a:cs typeface="Arial"/>
              </a:rPr>
              <a:t>Konzept</a:t>
            </a:r>
            <a:endParaRPr lang="de-DE" sz="2400" b="1" dirty="0">
              <a:latin typeface="Frutiger LT Pro 47 Light Cn" panose="020B0706030504020204" pitchFamily="34" charset="0"/>
              <a:cs typeface="Arial"/>
            </a:endParaRPr>
          </a:p>
        </p:txBody>
      </p:sp>
      <p:sp>
        <p:nvSpPr>
          <p:cNvPr id="13" name="Rectangle 3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838200" y="971550"/>
            <a:ext cx="6629400" cy="609600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de-DE" sz="1200" dirty="0">
                <a:solidFill>
                  <a:schemeClr val="accent1">
                    <a:lumMod val="50000"/>
                  </a:schemeClr>
                </a:solidFill>
                <a:latin typeface="Frutiger LT Pro 45 Light" panose="020B0403030504020204" pitchFamily="34" charset="0"/>
                <a:cs typeface="Arial"/>
              </a:rPr>
              <a:t>Gezielte</a:t>
            </a:r>
            <a:r>
              <a:rPr lang="de-DE" sz="1200" dirty="0">
                <a:solidFill>
                  <a:schemeClr val="accent1">
                    <a:lumMod val="50000"/>
                  </a:schemeClr>
                </a:solidFill>
                <a:latin typeface="Frutiger LT Pro 47 Light Cn" panose="020B0706030504020204" pitchFamily="34" charset="0"/>
                <a:cs typeface="Arial"/>
              </a:rPr>
              <a:t> </a:t>
            </a:r>
            <a:r>
              <a:rPr lang="de-DE" sz="1200" b="1" dirty="0">
                <a:solidFill>
                  <a:schemeClr val="accent1">
                    <a:lumMod val="50000"/>
                  </a:schemeClr>
                </a:solidFill>
                <a:latin typeface="Frutiger LT Pro 47 Light Cn" panose="020B0706030504020204" pitchFamily="34" charset="0"/>
                <a:cs typeface="Arial"/>
              </a:rPr>
              <a:t>Kostenoptimierung im Einkaufsprozess </a:t>
            </a:r>
            <a:r>
              <a:rPr lang="de-DE" sz="1200" dirty="0">
                <a:solidFill>
                  <a:schemeClr val="accent1">
                    <a:lumMod val="50000"/>
                  </a:schemeClr>
                </a:solidFill>
                <a:latin typeface="Frutiger LT Pro 45 Light" panose="020B0403030504020204" pitchFamily="34" charset="0"/>
                <a:cs typeface="Arial"/>
              </a:rPr>
              <a:t>durch</a:t>
            </a:r>
            <a:r>
              <a:rPr lang="de-DE" sz="1200" dirty="0">
                <a:solidFill>
                  <a:schemeClr val="accent1">
                    <a:lumMod val="50000"/>
                  </a:schemeClr>
                </a:solidFill>
                <a:latin typeface="Frutiger LT Pro 47 Light Cn" panose="020B0706030504020204" pitchFamily="34" charset="0"/>
                <a:cs typeface="Arial"/>
              </a:rPr>
              <a:t> </a:t>
            </a:r>
            <a:r>
              <a:rPr lang="de-DE" sz="1200" b="1" dirty="0">
                <a:solidFill>
                  <a:schemeClr val="accent1">
                    <a:lumMod val="50000"/>
                  </a:schemeClr>
                </a:solidFill>
                <a:latin typeface="Frutiger LT Pro 47 Light Cn" panose="020B0706030504020204" pitchFamily="34" charset="0"/>
                <a:cs typeface="Arial"/>
              </a:rPr>
              <a:t>C-Teile Management</a:t>
            </a:r>
          </a:p>
        </p:txBody>
      </p:sp>
      <p:sp>
        <p:nvSpPr>
          <p:cNvPr id="17" name="Untertitel 2"/>
          <p:cNvSpPr txBox="1">
            <a:spLocks/>
          </p:cNvSpPr>
          <p:nvPr/>
        </p:nvSpPr>
        <p:spPr bwMode="auto">
          <a:xfrm>
            <a:off x="929518" y="1276351"/>
            <a:ext cx="6157081" cy="295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SzTx/>
              <a:tabLst/>
              <a:defRPr/>
            </a:pPr>
            <a:endParaRPr kumimoji="0" lang="de-DE" altLang="de-DE" sz="120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900" lvl="0" indent="-342900" defTabSz="914400">
              <a:lnSpc>
                <a:spcPct val="90000"/>
              </a:lnSpc>
              <a:spcBef>
                <a:spcPts val="1000"/>
              </a:spcBef>
              <a:buClr>
                <a:schemeClr val="tx2">
                  <a:lumMod val="75000"/>
                </a:schemeClr>
              </a:buClr>
            </a:pPr>
            <a:r>
              <a:rPr lang="de-DE" altLang="de-DE" sz="1200" dirty="0">
                <a:solidFill>
                  <a:schemeClr val="bg1">
                    <a:lumMod val="50000"/>
                  </a:schemeClr>
                </a:solidFill>
                <a:latin typeface="Frutiger LT Pro 45 Light" panose="020B0403030504020204" pitchFamily="34" charset="0"/>
                <a:cs typeface="Arial"/>
              </a:rPr>
              <a:t>Definition C-Teile:</a:t>
            </a:r>
          </a:p>
          <a:p>
            <a:pPr marL="342900" lvl="0" indent="-342900" defTabSz="914400">
              <a:lnSpc>
                <a:spcPct val="90000"/>
              </a:lnSpc>
              <a:spcBef>
                <a:spcPts val="1000"/>
              </a:spcBef>
              <a:buClr>
                <a:schemeClr val="tx2">
                  <a:lumMod val="75000"/>
                </a:schemeClr>
              </a:buClr>
            </a:pPr>
            <a:r>
              <a:rPr lang="de-DE" altLang="de-DE" sz="1200" b="1" dirty="0">
                <a:solidFill>
                  <a:srgbClr val="17375E"/>
                </a:solidFill>
                <a:latin typeface="Frutiger LT Pro 47 Light Cn" panose="020B0706030504020204" pitchFamily="34" charset="0"/>
                <a:cs typeface="Arial"/>
              </a:rPr>
              <a:t>Wert-/Kostenansatz</a:t>
            </a:r>
            <a:br>
              <a:rPr lang="de-DE" altLang="de-DE" sz="1200" dirty="0">
                <a:solidFill>
                  <a:schemeClr val="bg1">
                    <a:lumMod val="50000"/>
                  </a:schemeClr>
                </a:solidFill>
                <a:latin typeface="Frutiger LT Pro 45 Light" panose="020B0403030504020204" pitchFamily="34" charset="0"/>
                <a:cs typeface="Arial"/>
              </a:rPr>
            </a:br>
            <a:r>
              <a:rPr lang="de-DE" altLang="de-DE" sz="1200" dirty="0">
                <a:solidFill>
                  <a:schemeClr val="bg1">
                    <a:lumMod val="50000"/>
                  </a:schemeClr>
                </a:solidFill>
                <a:latin typeface="Frutiger LT Pro 45 Light" panose="020B0403030504020204" pitchFamily="34" charset="0"/>
                <a:cs typeface="Arial"/>
              </a:rPr>
              <a:t>20% des Einkaufsvolumens verursachen </a:t>
            </a:r>
            <a:br>
              <a:rPr lang="de-DE" altLang="de-DE" sz="1200" dirty="0">
                <a:solidFill>
                  <a:schemeClr val="bg1">
                    <a:lumMod val="50000"/>
                  </a:schemeClr>
                </a:solidFill>
                <a:latin typeface="Frutiger LT Pro 45 Light" panose="020B0403030504020204" pitchFamily="34" charset="0"/>
                <a:cs typeface="Arial"/>
              </a:rPr>
            </a:br>
            <a:r>
              <a:rPr lang="de-DE" altLang="de-DE" sz="1200" dirty="0">
                <a:solidFill>
                  <a:schemeClr val="bg1">
                    <a:lumMod val="50000"/>
                  </a:schemeClr>
                </a:solidFill>
                <a:latin typeface="Frutiger LT Pro 45 Light" panose="020B0403030504020204" pitchFamily="34" charset="0"/>
                <a:cs typeface="Arial"/>
              </a:rPr>
              <a:t>80% der Beschaffungskosten</a:t>
            </a:r>
            <a:br>
              <a:rPr lang="de-DE" altLang="de-DE" sz="1200" dirty="0">
                <a:solidFill>
                  <a:schemeClr val="bg1">
                    <a:lumMod val="50000"/>
                  </a:schemeClr>
                </a:solidFill>
                <a:latin typeface="Frutiger LT Pro 45 Light" panose="020B0403030504020204" pitchFamily="34" charset="0"/>
                <a:cs typeface="Arial"/>
              </a:rPr>
            </a:br>
            <a:r>
              <a:rPr lang="de-DE" altLang="de-DE" sz="1200" dirty="0">
                <a:solidFill>
                  <a:schemeClr val="bg1">
                    <a:lumMod val="50000"/>
                  </a:schemeClr>
                </a:solidFill>
                <a:latin typeface="Frutiger LT Pro 45 Light" panose="020B0403030504020204" pitchFamily="34" charset="0"/>
                <a:cs typeface="Arial"/>
              </a:rPr>
              <a:t>oder</a:t>
            </a:r>
            <a:br>
              <a:rPr lang="de-DE" altLang="de-DE" sz="1200" dirty="0">
                <a:solidFill>
                  <a:schemeClr val="bg1">
                    <a:lumMod val="50000"/>
                  </a:schemeClr>
                </a:solidFill>
                <a:latin typeface="Frutiger LT Pro 45 Light" panose="020B0403030504020204" pitchFamily="34" charset="0"/>
                <a:cs typeface="Arial"/>
              </a:rPr>
            </a:br>
            <a:r>
              <a:rPr lang="de-DE" altLang="de-DE" sz="1200" dirty="0">
                <a:solidFill>
                  <a:schemeClr val="bg1">
                    <a:lumMod val="50000"/>
                  </a:schemeClr>
                </a:solidFill>
                <a:latin typeface="Frutiger LT Pro 45 Light" panose="020B0403030504020204" pitchFamily="34" charset="0"/>
                <a:cs typeface="Arial"/>
              </a:rPr>
              <a:t>Die Prozesskosten im Verhältnis zum </a:t>
            </a:r>
            <a:br>
              <a:rPr lang="de-DE" altLang="de-DE" sz="1200" dirty="0">
                <a:solidFill>
                  <a:schemeClr val="bg1">
                    <a:lumMod val="50000"/>
                  </a:schemeClr>
                </a:solidFill>
                <a:latin typeface="Frutiger LT Pro 45 Light" panose="020B0403030504020204" pitchFamily="34" charset="0"/>
                <a:cs typeface="Arial"/>
              </a:rPr>
            </a:br>
            <a:r>
              <a:rPr lang="de-DE" altLang="de-DE" sz="1200" dirty="0">
                <a:solidFill>
                  <a:schemeClr val="bg1">
                    <a:lumMod val="50000"/>
                  </a:schemeClr>
                </a:solidFill>
                <a:latin typeface="Frutiger LT Pro 45 Light" panose="020B0403030504020204" pitchFamily="34" charset="0"/>
                <a:cs typeface="Arial"/>
              </a:rPr>
              <a:t>Einkaufspreis sind überproportional hoch</a:t>
            </a:r>
          </a:p>
          <a:p>
            <a:pPr marL="342900" lvl="0" indent="-342900" defTabSz="914400">
              <a:lnSpc>
                <a:spcPct val="90000"/>
              </a:lnSpc>
              <a:spcBef>
                <a:spcPts val="1000"/>
              </a:spcBef>
              <a:buClr>
                <a:schemeClr val="tx2">
                  <a:lumMod val="75000"/>
                </a:schemeClr>
              </a:buClr>
            </a:pPr>
            <a:endParaRPr lang="de-DE" altLang="de-DE" sz="1200" dirty="0">
              <a:solidFill>
                <a:schemeClr val="bg1">
                  <a:lumMod val="50000"/>
                </a:schemeClr>
              </a:solidFill>
              <a:latin typeface="Frutiger LT Pro 45 Light" panose="020B0403030504020204" pitchFamily="34" charset="0"/>
              <a:cs typeface="Arial"/>
            </a:endParaRPr>
          </a:p>
          <a:p>
            <a:pPr marL="342900" lvl="0" indent="-342900" defTabSz="914400">
              <a:lnSpc>
                <a:spcPct val="90000"/>
              </a:lnSpc>
              <a:spcBef>
                <a:spcPts val="1000"/>
              </a:spcBef>
              <a:buClr>
                <a:schemeClr val="tx2">
                  <a:lumMod val="75000"/>
                </a:schemeClr>
              </a:buClr>
            </a:pPr>
            <a:r>
              <a:rPr lang="de-DE" altLang="de-DE" sz="1200" b="1" dirty="0">
                <a:solidFill>
                  <a:srgbClr val="17375E"/>
                </a:solidFill>
                <a:latin typeface="Frutiger LT Pro 47 Light Cn" panose="020B0706030504020204" pitchFamily="34" charset="0"/>
                <a:cs typeface="Arial"/>
              </a:rPr>
              <a:t>Risikoansatz</a:t>
            </a:r>
            <a:br>
              <a:rPr lang="de-DE" altLang="de-DE" sz="1200" dirty="0">
                <a:solidFill>
                  <a:schemeClr val="bg1">
                    <a:lumMod val="50000"/>
                  </a:schemeClr>
                </a:solidFill>
                <a:latin typeface="Frutiger LT Pro 45 Light" panose="020B0403030504020204" pitchFamily="34" charset="0"/>
                <a:cs typeface="Arial"/>
              </a:rPr>
            </a:br>
            <a:r>
              <a:rPr lang="de-DE" altLang="de-DE" sz="1200" dirty="0">
                <a:solidFill>
                  <a:schemeClr val="bg1">
                    <a:lumMod val="50000"/>
                  </a:schemeClr>
                </a:solidFill>
                <a:latin typeface="Frutiger LT Pro 45 Light" panose="020B0403030504020204" pitchFamily="34" charset="0"/>
                <a:cs typeface="Arial"/>
              </a:rPr>
              <a:t>geringes internes und externes Risiko</a:t>
            </a:r>
            <a:br>
              <a:rPr lang="de-DE" altLang="de-DE" sz="1200" dirty="0">
                <a:solidFill>
                  <a:schemeClr val="bg1">
                    <a:lumMod val="50000"/>
                  </a:schemeClr>
                </a:solidFill>
                <a:latin typeface="Frutiger LT Pro 45 Light" panose="020B0403030504020204" pitchFamily="34" charset="0"/>
                <a:cs typeface="Arial"/>
              </a:rPr>
            </a:br>
            <a:r>
              <a:rPr lang="de-DE" altLang="de-DE" sz="1200" dirty="0">
                <a:solidFill>
                  <a:schemeClr val="bg1">
                    <a:lumMod val="50000"/>
                  </a:schemeClr>
                </a:solidFill>
                <a:latin typeface="Frutiger LT Pro 45 Light" panose="020B0403030504020204" pitchFamily="34" charset="0"/>
                <a:cs typeface="Arial"/>
              </a:rPr>
              <a:t>(Risiko im Produktionsprozess, </a:t>
            </a:r>
            <a:br>
              <a:rPr lang="de-DE" altLang="de-DE" sz="1200" dirty="0">
                <a:solidFill>
                  <a:schemeClr val="bg1">
                    <a:lumMod val="50000"/>
                  </a:schemeClr>
                </a:solidFill>
                <a:latin typeface="Frutiger LT Pro 45 Light" panose="020B0403030504020204" pitchFamily="34" charset="0"/>
                <a:cs typeface="Arial"/>
              </a:rPr>
            </a:br>
            <a:r>
              <a:rPr lang="de-DE" altLang="de-DE" sz="1200" dirty="0">
                <a:solidFill>
                  <a:schemeClr val="bg1">
                    <a:lumMod val="50000"/>
                  </a:schemeClr>
                </a:solidFill>
                <a:latin typeface="Frutiger LT Pro 45 Light" panose="020B0403030504020204" pitchFamily="34" charset="0"/>
                <a:cs typeface="Arial"/>
              </a:rPr>
              <a:t>Beschaffungs- und Versorgungsrisiko)</a:t>
            </a:r>
          </a:p>
          <a:p>
            <a:pPr marL="342900" lvl="0" indent="-342900" defTabSz="914400">
              <a:lnSpc>
                <a:spcPct val="90000"/>
              </a:lnSpc>
              <a:spcBef>
                <a:spcPts val="1000"/>
              </a:spcBef>
              <a:buClr>
                <a:schemeClr val="tx2">
                  <a:lumMod val="75000"/>
                </a:schemeClr>
              </a:buClr>
            </a:pPr>
            <a:endParaRPr lang="de-DE" altLang="de-DE" sz="120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3" name="Rechteck 22"/>
          <p:cNvSpPr/>
          <p:nvPr/>
        </p:nvSpPr>
        <p:spPr>
          <a:xfrm>
            <a:off x="5636790" y="1715196"/>
            <a:ext cx="826740" cy="1305270"/>
          </a:xfrm>
          <a:prstGeom prst="rect">
            <a:avLst/>
          </a:prstGeom>
          <a:solidFill>
            <a:srgbClr val="4472C4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80%</a:t>
            </a:r>
          </a:p>
        </p:txBody>
      </p:sp>
      <p:sp>
        <p:nvSpPr>
          <p:cNvPr id="24" name="Rechteck 23"/>
          <p:cNvSpPr/>
          <p:nvPr/>
        </p:nvSpPr>
        <p:spPr>
          <a:xfrm>
            <a:off x="5636790" y="3020466"/>
            <a:ext cx="826740" cy="350296"/>
          </a:xfrm>
          <a:prstGeom prst="rect">
            <a:avLst/>
          </a:prstGeom>
          <a:solidFill>
            <a:srgbClr val="0C2577"/>
          </a:solidFill>
          <a:ln w="12700" cap="flat" cmpd="sng" algn="ctr">
            <a:solidFill>
              <a:srgbClr val="0C2577"/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20%</a:t>
            </a:r>
          </a:p>
        </p:txBody>
      </p:sp>
      <p:sp>
        <p:nvSpPr>
          <p:cNvPr id="25" name="Rechteck 24"/>
          <p:cNvSpPr/>
          <p:nvPr/>
        </p:nvSpPr>
        <p:spPr>
          <a:xfrm>
            <a:off x="6653273" y="2689978"/>
            <a:ext cx="826741" cy="330488"/>
          </a:xfrm>
          <a:prstGeom prst="rect">
            <a:avLst/>
          </a:prstGeom>
          <a:solidFill>
            <a:srgbClr val="4472C4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20%</a:t>
            </a:r>
          </a:p>
        </p:txBody>
      </p:sp>
      <p:sp>
        <p:nvSpPr>
          <p:cNvPr id="26" name="Rechteck 25"/>
          <p:cNvSpPr/>
          <p:nvPr/>
        </p:nvSpPr>
        <p:spPr>
          <a:xfrm>
            <a:off x="6653273" y="3020466"/>
            <a:ext cx="826741" cy="1324035"/>
          </a:xfrm>
          <a:prstGeom prst="rect">
            <a:avLst/>
          </a:prstGeom>
          <a:solidFill>
            <a:srgbClr val="0C2577"/>
          </a:solidFill>
          <a:ln w="12700" cap="flat" cmpd="sng" algn="ctr">
            <a:solidFill>
              <a:srgbClr val="0C2577"/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80%</a:t>
            </a:r>
          </a:p>
        </p:txBody>
      </p:sp>
      <p:cxnSp>
        <p:nvCxnSpPr>
          <p:cNvPr id="27" name="Gerade Verbindung 11"/>
          <p:cNvCxnSpPr/>
          <p:nvPr/>
        </p:nvCxnSpPr>
        <p:spPr>
          <a:xfrm flipH="1">
            <a:off x="5399089" y="3020466"/>
            <a:ext cx="2341562" cy="0"/>
          </a:xfrm>
          <a:prstGeom prst="line">
            <a:avLst/>
          </a:prstGeom>
          <a:noFill/>
          <a:ln w="25400" cap="flat" cmpd="sng" algn="ctr">
            <a:solidFill>
              <a:schemeClr val="tx2">
                <a:lumMod val="75000"/>
              </a:schemeClr>
            </a:solidFill>
            <a:prstDash val="solid"/>
            <a:miter lim="800000"/>
          </a:ln>
          <a:effectLst/>
        </p:spPr>
      </p:cxnSp>
      <p:sp>
        <p:nvSpPr>
          <p:cNvPr id="28" name="Textfeld 14"/>
          <p:cNvSpPr txBox="1">
            <a:spLocks noChangeArrowheads="1"/>
          </p:cNvSpPr>
          <p:nvPr/>
        </p:nvSpPr>
        <p:spPr bwMode="auto">
          <a:xfrm>
            <a:off x="5636790" y="1473325"/>
            <a:ext cx="82674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rIns="72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000" b="0" i="0" u="none" strike="noStrike" kern="0" cap="none" spc="0" normalizeH="0" baseline="0" noProof="0" dirty="0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Frutiger LT Pro 45 Light" panose="020B0403030504020204" pitchFamily="34" charset="0"/>
              </a:rPr>
              <a:t>A + B-Teile</a:t>
            </a:r>
          </a:p>
        </p:txBody>
      </p:sp>
      <p:sp>
        <p:nvSpPr>
          <p:cNvPr id="29" name="Textfeld 15"/>
          <p:cNvSpPr txBox="1">
            <a:spLocks noChangeArrowheads="1"/>
          </p:cNvSpPr>
          <p:nvPr/>
        </p:nvSpPr>
        <p:spPr bwMode="auto">
          <a:xfrm>
            <a:off x="6650146" y="2447064"/>
            <a:ext cx="82778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rIns="72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000" b="0" i="0" u="none" strike="noStrike" kern="0" cap="none" spc="0" normalizeH="0" baseline="0" noProof="0" dirty="0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Frutiger LT Pro 45 Light" panose="020B0403030504020204" pitchFamily="34" charset="0"/>
              </a:rPr>
              <a:t>C-Teile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/>
          <p:cNvSpPr/>
          <p:nvPr/>
        </p:nvSpPr>
        <p:spPr>
          <a:xfrm>
            <a:off x="152400" y="133350"/>
            <a:ext cx="8839200" cy="4876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Bild 10" descr="footer.png"/>
          <p:cNvPicPr>
            <a:picLocks noChangeAspect="1"/>
          </p:cNvPicPr>
          <p:nvPr/>
        </p:nvPicPr>
        <p:blipFill>
          <a:blip r:embed="rId2"/>
          <a:srcRect b="91168"/>
          <a:stretch>
            <a:fillRect/>
          </a:stretch>
        </p:blipFill>
        <p:spPr>
          <a:xfrm>
            <a:off x="420236" y="4591050"/>
            <a:ext cx="8342764" cy="552450"/>
          </a:xfrm>
          <a:prstGeom prst="rect">
            <a:avLst/>
          </a:prstGeom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457200" y="4857750"/>
            <a:ext cx="2133600" cy="273844"/>
          </a:xfrm>
        </p:spPr>
        <p:txBody>
          <a:bodyPr/>
          <a:lstStyle/>
          <a:p>
            <a:fld id="{78CC73E0-C064-3F48-AFA4-34F50C2B1C53}" type="datetime1">
              <a:rPr lang="de-DE" sz="900" smtClean="0">
                <a:solidFill>
                  <a:schemeClr val="bg1">
                    <a:lumMod val="95000"/>
                  </a:schemeClr>
                </a:solidFill>
                <a:latin typeface="Frutiger LT Pro 45 Light" panose="020B0403030504020204" pitchFamily="34" charset="0"/>
                <a:cs typeface="Arial"/>
              </a:rPr>
              <a:pPr/>
              <a:t>07.02.2017</a:t>
            </a:fld>
            <a:endParaRPr lang="de-DE" sz="900" dirty="0">
              <a:solidFill>
                <a:schemeClr val="bg1">
                  <a:lumMod val="95000"/>
                </a:schemeClr>
              </a:solidFill>
              <a:latin typeface="Frutiger LT Pro 45 Light" panose="020B0403030504020204" pitchFamily="34" charset="0"/>
              <a:cs typeface="Arial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>
          <a:xfrm>
            <a:off x="6553200" y="4857750"/>
            <a:ext cx="2133600" cy="273844"/>
          </a:xfrm>
        </p:spPr>
        <p:txBody>
          <a:bodyPr/>
          <a:lstStyle/>
          <a:p>
            <a:fld id="{EF96E2CB-9687-CE4F-B719-F798F1EF16E3}" type="slidenum">
              <a:rPr lang="de-DE" sz="900" smtClean="0">
                <a:solidFill>
                  <a:srgbClr val="F2F2F2"/>
                </a:solidFill>
                <a:latin typeface="Frutiger LT Pro 45 Light" panose="020B0403030504020204" pitchFamily="34" charset="0"/>
                <a:cs typeface="Arial"/>
              </a:rPr>
              <a:pPr/>
              <a:t>22</a:t>
            </a:fld>
            <a:endParaRPr lang="de-DE" sz="900" dirty="0">
              <a:solidFill>
                <a:srgbClr val="F2F2F2"/>
              </a:solidFill>
              <a:latin typeface="Frutiger LT Pro 45 Light" panose="020B0403030504020204" pitchFamily="34" charset="0"/>
              <a:cs typeface="Arial"/>
            </a:endParaRP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>
          <a:xfrm>
            <a:off x="3124200" y="4857750"/>
            <a:ext cx="2895600" cy="273844"/>
          </a:xfrm>
        </p:spPr>
        <p:txBody>
          <a:bodyPr/>
          <a:lstStyle/>
          <a:p>
            <a:r>
              <a:rPr lang="de-DE" sz="900" dirty="0">
                <a:solidFill>
                  <a:srgbClr val="F2F2F2"/>
                </a:solidFill>
                <a:latin typeface="Frutiger LT Pro 45 Light" panose="020B0403030504020204" pitchFamily="34" charset="0"/>
                <a:cs typeface="Arial"/>
              </a:rPr>
              <a:t>ASTA</a:t>
            </a:r>
          </a:p>
        </p:txBody>
      </p:sp>
      <p:pic>
        <p:nvPicPr>
          <p:cNvPr id="10" name="Bild 9" descr="ASTA-Logo_CMYK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7846" y="0"/>
            <a:ext cx="925154" cy="1473325"/>
          </a:xfrm>
          <a:prstGeom prst="rect">
            <a:avLst/>
          </a:prstGeom>
        </p:spPr>
      </p:pic>
      <p:sp>
        <p:nvSpPr>
          <p:cNvPr id="12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228600" y="209551"/>
            <a:ext cx="7315200" cy="685799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algn="l"/>
            <a:r>
              <a:rPr lang="de-DE" sz="2400" dirty="0">
                <a:solidFill>
                  <a:srgbClr val="02225E"/>
                </a:solidFill>
                <a:latin typeface="Frutiger LT Pro 47 Light Cn" panose="020B0706030504020204" pitchFamily="34" charset="0"/>
                <a:cs typeface="Arial"/>
              </a:rPr>
              <a:t>Ihre </a:t>
            </a:r>
            <a:r>
              <a:rPr lang="de-DE" sz="2400" b="1" dirty="0">
                <a:solidFill>
                  <a:srgbClr val="02225E"/>
                </a:solidFill>
                <a:latin typeface="Frutiger LT Pro 47 Light Cn" panose="020B0706030504020204" pitchFamily="34" charset="0"/>
                <a:cs typeface="Arial"/>
              </a:rPr>
              <a:t>Vorteile</a:t>
            </a:r>
            <a:r>
              <a:rPr lang="de-DE" sz="2400" dirty="0">
                <a:solidFill>
                  <a:srgbClr val="02225E"/>
                </a:solidFill>
                <a:latin typeface="Frutiger LT Pro 47 Light Cn" panose="020B0706030504020204" pitchFamily="34" charset="0"/>
                <a:cs typeface="Arial"/>
              </a:rPr>
              <a:t> hinter diesem </a:t>
            </a:r>
            <a:r>
              <a:rPr lang="de-DE" sz="2400" b="1" dirty="0">
                <a:solidFill>
                  <a:srgbClr val="02225E"/>
                </a:solidFill>
                <a:latin typeface="Frutiger LT Pro 47 Light Cn" panose="020B0706030504020204" pitchFamily="34" charset="0"/>
                <a:cs typeface="Arial"/>
              </a:rPr>
              <a:t>Konzept</a:t>
            </a:r>
            <a:endParaRPr lang="de-DE" sz="2400" b="1" dirty="0">
              <a:latin typeface="Frutiger LT Pro 47 Light Cn" panose="020B0706030504020204" pitchFamily="34" charset="0"/>
              <a:cs typeface="Arial"/>
            </a:endParaRPr>
          </a:p>
        </p:txBody>
      </p:sp>
      <p:sp>
        <p:nvSpPr>
          <p:cNvPr id="13" name="Rectangle 3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838200" y="971550"/>
            <a:ext cx="6629400" cy="609600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de-DE" sz="1200" b="1" dirty="0">
                <a:solidFill>
                  <a:schemeClr val="accent1">
                    <a:lumMod val="50000"/>
                  </a:schemeClr>
                </a:solidFill>
                <a:latin typeface="Frutiger LT Pro 47 Light Cn" panose="020B0706030504020204" pitchFamily="34" charset="0"/>
                <a:cs typeface="Arial"/>
              </a:rPr>
              <a:t>Flexibilität</a:t>
            </a:r>
            <a:r>
              <a:rPr lang="de-DE" sz="1200" dirty="0">
                <a:solidFill>
                  <a:schemeClr val="accent1">
                    <a:lumMod val="50000"/>
                  </a:schemeClr>
                </a:solidFill>
                <a:latin typeface="Frutiger LT Pro 47 Light Cn" panose="020B0706030504020204" pitchFamily="34" charset="0"/>
                <a:cs typeface="Arial"/>
              </a:rPr>
              <a:t> </a:t>
            </a:r>
            <a:r>
              <a:rPr lang="de-DE" sz="1200" dirty="0">
                <a:solidFill>
                  <a:schemeClr val="accent1">
                    <a:lumMod val="50000"/>
                  </a:schemeClr>
                </a:solidFill>
                <a:latin typeface="Frutiger LT Pro 45 Light" panose="020B0403030504020204" pitchFamily="34" charset="0"/>
                <a:cs typeface="Arial"/>
              </a:rPr>
              <a:t>in der </a:t>
            </a:r>
            <a:r>
              <a:rPr lang="de-DE" sz="1200" b="1" dirty="0">
                <a:solidFill>
                  <a:schemeClr val="accent1">
                    <a:lumMod val="50000"/>
                  </a:schemeClr>
                </a:solidFill>
                <a:latin typeface="Frutiger LT Pro 47 Light Cn" panose="020B0706030504020204" pitchFamily="34" charset="0"/>
                <a:cs typeface="Arial"/>
              </a:rPr>
              <a:t>Beschaffung und Versorgungssicherheit </a:t>
            </a:r>
            <a:br>
              <a:rPr lang="de-DE" sz="1200" b="1" dirty="0">
                <a:solidFill>
                  <a:schemeClr val="accent1">
                    <a:lumMod val="50000"/>
                  </a:schemeClr>
                </a:solidFill>
                <a:latin typeface="Frutiger LT Pro 47 Light Cn" panose="020B0706030504020204" pitchFamily="34" charset="0"/>
                <a:cs typeface="Arial"/>
              </a:rPr>
            </a:br>
            <a:r>
              <a:rPr lang="de-DE" sz="1200" dirty="0">
                <a:solidFill>
                  <a:schemeClr val="accent1">
                    <a:lumMod val="50000"/>
                  </a:schemeClr>
                </a:solidFill>
                <a:latin typeface="Frutiger LT Pro 45 Light" panose="020B0403030504020204" pitchFamily="34" charset="0"/>
                <a:cs typeface="Arial"/>
              </a:rPr>
              <a:t>durch</a:t>
            </a:r>
            <a:r>
              <a:rPr lang="de-DE" sz="1200" dirty="0">
                <a:solidFill>
                  <a:schemeClr val="accent1">
                    <a:lumMod val="50000"/>
                  </a:schemeClr>
                </a:solidFill>
                <a:latin typeface="Frutiger LT Pro 47 Light Cn" panose="020B0706030504020204" pitchFamily="34" charset="0"/>
                <a:cs typeface="Arial"/>
              </a:rPr>
              <a:t> </a:t>
            </a:r>
            <a:r>
              <a:rPr lang="de-DE" sz="1200" b="1" dirty="0">
                <a:solidFill>
                  <a:schemeClr val="accent1">
                    <a:lumMod val="50000"/>
                  </a:schemeClr>
                </a:solidFill>
                <a:latin typeface="Frutiger LT Pro 47 Light Cn" panose="020B0706030504020204" pitchFamily="34" charset="0"/>
                <a:cs typeface="Arial"/>
              </a:rPr>
              <a:t>starke Handels-Partnerschaften:  </a:t>
            </a:r>
          </a:p>
        </p:txBody>
      </p:sp>
      <p:sp>
        <p:nvSpPr>
          <p:cNvPr id="17" name="Untertitel 2"/>
          <p:cNvSpPr txBox="1">
            <a:spLocks/>
          </p:cNvSpPr>
          <p:nvPr/>
        </p:nvSpPr>
        <p:spPr bwMode="auto">
          <a:xfrm>
            <a:off x="929518" y="1276351"/>
            <a:ext cx="6157081" cy="295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SzTx/>
              <a:buFont typeface="Arial"/>
              <a:buChar char="•"/>
              <a:tabLst/>
              <a:defRPr/>
            </a:pPr>
            <a:endParaRPr kumimoji="0" lang="de-DE" altLang="de-DE" sz="120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900" lvl="0" indent="-342900" defTabSz="914400">
              <a:lnSpc>
                <a:spcPct val="90000"/>
              </a:lnSpc>
              <a:spcBef>
                <a:spcPts val="1000"/>
              </a:spcBef>
              <a:buClr>
                <a:schemeClr val="tx2">
                  <a:lumMod val="75000"/>
                </a:schemeClr>
              </a:buClr>
              <a:buFont typeface="Arial"/>
              <a:buChar char="•"/>
            </a:pPr>
            <a:r>
              <a:rPr lang="de-DE" altLang="de-DE" sz="1200" b="1" dirty="0">
                <a:solidFill>
                  <a:schemeClr val="bg1">
                    <a:lumMod val="50000"/>
                  </a:schemeClr>
                </a:solidFill>
                <a:latin typeface="Frutiger LT Pro 47 Light Cn" panose="020B0706030504020204" pitchFamily="34" charset="0"/>
                <a:cs typeface="Arial"/>
              </a:rPr>
              <a:t>EDE Einkaufsverband</a:t>
            </a:r>
            <a:br>
              <a:rPr lang="de-DE" altLang="de-DE" sz="1200" dirty="0">
                <a:solidFill>
                  <a:schemeClr val="bg1">
                    <a:lumMod val="50000"/>
                  </a:schemeClr>
                </a:solidFill>
                <a:latin typeface="Frutiger LT Pro 45 Light" panose="020B0403030504020204" pitchFamily="34" charset="0"/>
                <a:cs typeface="Arial"/>
              </a:rPr>
            </a:br>
            <a:r>
              <a:rPr lang="de-DE" altLang="de-DE" sz="1200" dirty="0">
                <a:solidFill>
                  <a:schemeClr val="bg1">
                    <a:lumMod val="50000"/>
                  </a:schemeClr>
                </a:solidFill>
                <a:latin typeface="Frutiger LT Pro 45 Light" panose="020B0403030504020204" pitchFamily="34" charset="0"/>
                <a:cs typeface="Arial"/>
              </a:rPr>
              <a:t>Großes, schnell verfügbares Zentrallager</a:t>
            </a:r>
            <a:br>
              <a:rPr lang="de-DE" altLang="de-DE" sz="1200" dirty="0">
                <a:solidFill>
                  <a:schemeClr val="bg1">
                    <a:lumMod val="50000"/>
                  </a:schemeClr>
                </a:solidFill>
                <a:latin typeface="Frutiger LT Pro 45 Light" panose="020B0403030504020204" pitchFamily="34" charset="0"/>
                <a:cs typeface="Arial"/>
              </a:rPr>
            </a:br>
            <a:r>
              <a:rPr lang="de-DE" altLang="de-DE" sz="1200" dirty="0">
                <a:solidFill>
                  <a:schemeClr val="bg1">
                    <a:lumMod val="50000"/>
                  </a:schemeClr>
                </a:solidFill>
                <a:latin typeface="Frutiger LT Pro 45 Light" panose="020B0403030504020204" pitchFamily="34" charset="0"/>
                <a:cs typeface="Arial"/>
              </a:rPr>
              <a:t>Hochwertige Eigenmarken</a:t>
            </a:r>
            <a:br>
              <a:rPr lang="de-DE" altLang="de-DE" sz="1200" dirty="0">
                <a:solidFill>
                  <a:schemeClr val="bg1">
                    <a:lumMod val="50000"/>
                  </a:schemeClr>
                </a:solidFill>
                <a:latin typeface="Frutiger LT Pro 45 Light" panose="020B0403030504020204" pitchFamily="34" charset="0"/>
                <a:cs typeface="Arial"/>
              </a:rPr>
            </a:br>
            <a:r>
              <a:rPr lang="de-DE" altLang="de-DE" sz="1200" dirty="0">
                <a:solidFill>
                  <a:schemeClr val="bg1">
                    <a:lumMod val="50000"/>
                  </a:schemeClr>
                </a:solidFill>
                <a:latin typeface="Frutiger LT Pro 45 Light" panose="020B0403030504020204" pitchFamily="34" charset="0"/>
                <a:cs typeface="Arial"/>
              </a:rPr>
              <a:t>Garantierte Rahmenabkommen </a:t>
            </a:r>
            <a:br>
              <a:rPr lang="de-DE" altLang="de-DE" sz="1200" dirty="0">
                <a:solidFill>
                  <a:schemeClr val="bg1">
                    <a:lumMod val="50000"/>
                  </a:schemeClr>
                </a:solidFill>
                <a:latin typeface="Frutiger LT Pro 45 Light" panose="020B0403030504020204" pitchFamily="34" charset="0"/>
                <a:cs typeface="Arial"/>
              </a:rPr>
            </a:br>
            <a:r>
              <a:rPr lang="de-DE" altLang="de-DE" sz="1200" dirty="0">
                <a:solidFill>
                  <a:schemeClr val="bg1">
                    <a:lumMod val="50000"/>
                  </a:schemeClr>
                </a:solidFill>
                <a:latin typeface="Frutiger LT Pro 45 Light" panose="020B0403030504020204" pitchFamily="34" charset="0"/>
                <a:cs typeface="Arial"/>
              </a:rPr>
              <a:t>Zentrale Preisvereinbarungen</a:t>
            </a:r>
          </a:p>
          <a:p>
            <a:pPr marL="342900" lvl="0" indent="-342900" defTabSz="914400">
              <a:lnSpc>
                <a:spcPct val="90000"/>
              </a:lnSpc>
              <a:spcBef>
                <a:spcPts val="1000"/>
              </a:spcBef>
              <a:buClr>
                <a:schemeClr val="tx2">
                  <a:lumMod val="75000"/>
                </a:schemeClr>
              </a:buClr>
              <a:buFont typeface="Arial"/>
              <a:buChar char="•"/>
            </a:pPr>
            <a:r>
              <a:rPr lang="de-DE" altLang="de-DE" sz="1200" dirty="0">
                <a:solidFill>
                  <a:schemeClr val="bg1">
                    <a:lumMod val="50000"/>
                  </a:schemeClr>
                </a:solidFill>
                <a:latin typeface="Frutiger LT Pro 45 Light" panose="020B0403030504020204" pitchFamily="34" charset="0"/>
                <a:cs typeface="Arial"/>
              </a:rPr>
              <a:t>Namhafte Industriepartner im PSA Bereich</a:t>
            </a:r>
          </a:p>
          <a:p>
            <a:pPr marL="342900" lvl="0" indent="-342900" defTabSz="914400">
              <a:lnSpc>
                <a:spcPct val="90000"/>
              </a:lnSpc>
              <a:spcBef>
                <a:spcPts val="1000"/>
              </a:spcBef>
              <a:buClr>
                <a:schemeClr val="tx2">
                  <a:lumMod val="75000"/>
                </a:schemeClr>
              </a:buClr>
              <a:buFont typeface="Arial"/>
              <a:buChar char="•"/>
            </a:pPr>
            <a:r>
              <a:rPr lang="de-DE" altLang="de-DE" sz="1200" dirty="0">
                <a:solidFill>
                  <a:schemeClr val="bg1">
                    <a:lumMod val="50000"/>
                  </a:schemeClr>
                </a:solidFill>
                <a:latin typeface="Frutiger LT Pro 45 Light" panose="020B0403030504020204" pitchFamily="34" charset="0"/>
                <a:cs typeface="Arial"/>
              </a:rPr>
              <a:t>Partner – Import</a:t>
            </a:r>
          </a:p>
          <a:p>
            <a:pPr marL="342900" indent="-342900" defTabSz="914400">
              <a:lnSpc>
                <a:spcPct val="90000"/>
              </a:lnSpc>
              <a:spcBef>
                <a:spcPts val="1000"/>
              </a:spcBef>
              <a:buClr>
                <a:schemeClr val="tx2">
                  <a:lumMod val="75000"/>
                </a:schemeClr>
              </a:buClr>
              <a:buFont typeface="Arial"/>
              <a:buChar char="•"/>
            </a:pPr>
            <a:r>
              <a:rPr lang="de-DE" altLang="de-DE" sz="1200" b="1" dirty="0">
                <a:solidFill>
                  <a:schemeClr val="bg1">
                    <a:lumMod val="50000"/>
                  </a:schemeClr>
                </a:solidFill>
                <a:latin typeface="Frutiger LT Pro 47 Light Cn" panose="020B0706030504020204" pitchFamily="34" charset="0"/>
                <a:cs typeface="Arial"/>
              </a:rPr>
              <a:t>Kundenspezifischer Online Shop</a:t>
            </a:r>
            <a:br>
              <a:rPr lang="de-DE" altLang="de-DE" sz="1200" dirty="0">
                <a:solidFill>
                  <a:schemeClr val="bg1">
                    <a:lumMod val="50000"/>
                  </a:schemeClr>
                </a:solidFill>
                <a:latin typeface="Frutiger LT Pro 45 Light" panose="020B0403030504020204" pitchFamily="34" charset="0"/>
                <a:cs typeface="Arial"/>
              </a:rPr>
            </a:br>
            <a:r>
              <a:rPr lang="de-DE" altLang="de-DE" sz="1200" dirty="0">
                <a:solidFill>
                  <a:schemeClr val="bg1">
                    <a:lumMod val="50000"/>
                  </a:schemeClr>
                </a:solidFill>
                <a:latin typeface="Frutiger LT Pro 45 Light" panose="020B0403030504020204" pitchFamily="34" charset="0"/>
                <a:cs typeface="Arial"/>
              </a:rPr>
              <a:t>Einbindung von Lieferanten</a:t>
            </a:r>
            <a:br>
              <a:rPr lang="de-DE" altLang="de-DE" sz="1200" dirty="0">
                <a:solidFill>
                  <a:schemeClr val="bg1">
                    <a:lumMod val="50000"/>
                  </a:schemeClr>
                </a:solidFill>
                <a:latin typeface="Frutiger LT Pro 45 Light" panose="020B0403030504020204" pitchFamily="34" charset="0"/>
                <a:cs typeface="Arial"/>
              </a:rPr>
            </a:br>
            <a:r>
              <a:rPr lang="de-DE" altLang="de-DE" sz="1200" dirty="0">
                <a:solidFill>
                  <a:schemeClr val="bg1">
                    <a:lumMod val="50000"/>
                  </a:schemeClr>
                </a:solidFill>
                <a:latin typeface="Frutiger LT Pro 45 Light" panose="020B0403030504020204" pitchFamily="34" charset="0"/>
                <a:cs typeface="Arial"/>
              </a:rPr>
              <a:t>Sortimentsangebote</a:t>
            </a:r>
            <a:br>
              <a:rPr lang="de-DE" altLang="de-DE" sz="1200" dirty="0">
                <a:solidFill>
                  <a:schemeClr val="bg1">
                    <a:lumMod val="50000"/>
                  </a:schemeClr>
                </a:solidFill>
                <a:latin typeface="Frutiger LT Pro 45 Light" panose="020B0403030504020204" pitchFamily="34" charset="0"/>
                <a:cs typeface="Arial"/>
              </a:rPr>
            </a:br>
            <a:r>
              <a:rPr lang="de-DE" altLang="de-DE" sz="1200" dirty="0">
                <a:solidFill>
                  <a:schemeClr val="bg1">
                    <a:lumMod val="50000"/>
                  </a:schemeClr>
                </a:solidFill>
                <a:latin typeface="Frutiger LT Pro 45 Light" panose="020B0403030504020204" pitchFamily="34" charset="0"/>
                <a:cs typeface="Arial"/>
              </a:rPr>
              <a:t>Spezifische Formate</a:t>
            </a:r>
            <a:br>
              <a:rPr lang="de-DE" altLang="de-DE" sz="1200" dirty="0">
                <a:solidFill>
                  <a:schemeClr val="bg1">
                    <a:lumMod val="50000"/>
                  </a:schemeClr>
                </a:solidFill>
                <a:latin typeface="Frutiger LT Pro 45 Light" panose="020B0403030504020204" pitchFamily="34" charset="0"/>
                <a:cs typeface="Arial"/>
              </a:rPr>
            </a:br>
            <a:r>
              <a:rPr lang="de-DE" altLang="de-DE" sz="1200" dirty="0">
                <a:solidFill>
                  <a:schemeClr val="bg1">
                    <a:lumMod val="50000"/>
                  </a:schemeClr>
                </a:solidFill>
                <a:latin typeface="Frutiger LT Pro 45 Light" panose="020B0403030504020204" pitchFamily="34" charset="0"/>
                <a:cs typeface="Arial"/>
              </a:rPr>
              <a:t>Anbindung an eigene Systeme </a:t>
            </a:r>
            <a:br>
              <a:rPr lang="de-DE" altLang="de-DE" sz="12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</a:br>
            <a:br>
              <a:rPr lang="de-DE" altLang="de-DE" sz="12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</a:br>
            <a:endParaRPr lang="de-DE" altLang="de-DE" sz="120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  <a:p>
            <a:pPr marL="342900" lvl="0" indent="-342900" defTabSz="914400">
              <a:lnSpc>
                <a:spcPct val="90000"/>
              </a:lnSpc>
              <a:spcBef>
                <a:spcPts val="1000"/>
              </a:spcBef>
              <a:buClr>
                <a:schemeClr val="tx2">
                  <a:lumMod val="75000"/>
                </a:schemeClr>
              </a:buClr>
              <a:buFont typeface="Arial"/>
              <a:buChar char="•"/>
            </a:pPr>
            <a:endParaRPr lang="de-DE" altLang="de-DE" sz="120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/>
          <p:cNvSpPr/>
          <p:nvPr/>
        </p:nvSpPr>
        <p:spPr>
          <a:xfrm>
            <a:off x="152400" y="133350"/>
            <a:ext cx="8839200" cy="4876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Bild 10" descr="footer.png"/>
          <p:cNvPicPr>
            <a:picLocks noChangeAspect="1"/>
          </p:cNvPicPr>
          <p:nvPr/>
        </p:nvPicPr>
        <p:blipFill>
          <a:blip r:embed="rId3"/>
          <a:srcRect b="91168"/>
          <a:stretch>
            <a:fillRect/>
          </a:stretch>
        </p:blipFill>
        <p:spPr>
          <a:xfrm>
            <a:off x="420236" y="4591050"/>
            <a:ext cx="8342764" cy="552450"/>
          </a:xfrm>
          <a:prstGeom prst="rect">
            <a:avLst/>
          </a:prstGeom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457200" y="4857750"/>
            <a:ext cx="2133600" cy="273844"/>
          </a:xfrm>
        </p:spPr>
        <p:txBody>
          <a:bodyPr/>
          <a:lstStyle/>
          <a:p>
            <a:fld id="{78CC73E0-C064-3F48-AFA4-34F50C2B1C53}" type="datetime1">
              <a:rPr lang="de-DE" sz="900" smtClean="0">
                <a:solidFill>
                  <a:schemeClr val="bg1">
                    <a:lumMod val="95000"/>
                  </a:schemeClr>
                </a:solidFill>
                <a:latin typeface="Frutiger LT Pro 45 Light" panose="020B0403030504020204" pitchFamily="34" charset="0"/>
                <a:cs typeface="Arial"/>
              </a:rPr>
              <a:pPr/>
              <a:t>07.02.2017</a:t>
            </a:fld>
            <a:endParaRPr lang="de-DE" sz="900" dirty="0">
              <a:solidFill>
                <a:schemeClr val="bg1">
                  <a:lumMod val="95000"/>
                </a:schemeClr>
              </a:solidFill>
              <a:latin typeface="Frutiger LT Pro 45 Light" panose="020B0403030504020204" pitchFamily="34" charset="0"/>
              <a:cs typeface="Arial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>
          <a:xfrm>
            <a:off x="6553200" y="4857750"/>
            <a:ext cx="2133600" cy="273844"/>
          </a:xfrm>
        </p:spPr>
        <p:txBody>
          <a:bodyPr/>
          <a:lstStyle/>
          <a:p>
            <a:fld id="{EF96E2CB-9687-CE4F-B719-F798F1EF16E3}" type="slidenum">
              <a:rPr lang="de-DE" sz="900" smtClean="0">
                <a:solidFill>
                  <a:srgbClr val="F2F2F2"/>
                </a:solidFill>
                <a:latin typeface="Frutiger LT Pro 45 Light" panose="020B0403030504020204" pitchFamily="34" charset="0"/>
                <a:cs typeface="Arial"/>
              </a:rPr>
              <a:pPr/>
              <a:t>23</a:t>
            </a:fld>
            <a:endParaRPr lang="de-DE" sz="900" dirty="0">
              <a:solidFill>
                <a:srgbClr val="F2F2F2"/>
              </a:solidFill>
              <a:latin typeface="Frutiger LT Pro 45 Light" panose="020B0403030504020204" pitchFamily="34" charset="0"/>
              <a:cs typeface="Arial"/>
            </a:endParaRP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>
          <a:xfrm>
            <a:off x="3124200" y="4857750"/>
            <a:ext cx="2895600" cy="273844"/>
          </a:xfrm>
        </p:spPr>
        <p:txBody>
          <a:bodyPr/>
          <a:lstStyle/>
          <a:p>
            <a:r>
              <a:rPr lang="de-DE" sz="900" dirty="0">
                <a:solidFill>
                  <a:srgbClr val="F2F2F2"/>
                </a:solidFill>
                <a:latin typeface="Frutiger LT Pro 45 Light" panose="020B0403030504020204" pitchFamily="34" charset="0"/>
                <a:cs typeface="Arial"/>
              </a:rPr>
              <a:t>ASTA</a:t>
            </a:r>
          </a:p>
        </p:txBody>
      </p:sp>
      <p:pic>
        <p:nvPicPr>
          <p:cNvPr id="10" name="Bild 9" descr="ASTA-Logo_CMYK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7846" y="0"/>
            <a:ext cx="925154" cy="1473325"/>
          </a:xfrm>
          <a:prstGeom prst="rect">
            <a:avLst/>
          </a:prstGeom>
        </p:spPr>
      </p:pic>
      <p:sp>
        <p:nvSpPr>
          <p:cNvPr id="12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228600" y="209551"/>
            <a:ext cx="7315200" cy="685799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l"/>
            <a:r>
              <a:rPr lang="de-DE" sz="2400" b="1" spc="35" dirty="0">
                <a:solidFill>
                  <a:srgbClr val="14184E"/>
                </a:solidFill>
                <a:latin typeface="Frutiger LT Pro 47 Light Cn"/>
                <a:cs typeface="Frutiger LT Pro 47 Light Cn"/>
              </a:rPr>
              <a:t>S</a:t>
            </a:r>
            <a:r>
              <a:rPr lang="de-DE" sz="2400" b="1" spc="25" dirty="0">
                <a:solidFill>
                  <a:srgbClr val="14184E"/>
                </a:solidFill>
                <a:latin typeface="Frutiger LT Pro 47 Light Cn"/>
                <a:cs typeface="Frutiger LT Pro 47 Light Cn"/>
              </a:rPr>
              <a:t>tarke</a:t>
            </a:r>
            <a:r>
              <a:rPr lang="de-DE" sz="2400" b="1" spc="135" dirty="0">
                <a:solidFill>
                  <a:srgbClr val="14184E"/>
                </a:solidFill>
                <a:latin typeface="Frutiger LT Pro 47 Light Cn"/>
                <a:cs typeface="Frutiger LT Pro 47 Light Cn"/>
              </a:rPr>
              <a:t> </a:t>
            </a:r>
            <a:r>
              <a:rPr lang="de-DE" sz="2400" b="1" spc="35" dirty="0">
                <a:solidFill>
                  <a:srgbClr val="14184E"/>
                </a:solidFill>
                <a:latin typeface="Frutiger LT Pro 47 Light Cn"/>
                <a:cs typeface="Frutiger LT Pro 47 Light Cn"/>
              </a:rPr>
              <a:t>Partnermarken</a:t>
            </a:r>
            <a:br>
              <a:rPr lang="de-DE" sz="2400" dirty="0">
                <a:latin typeface="Frutiger LT Pro 47 Light Cn"/>
                <a:cs typeface="Frutiger LT Pro 47 Light Cn"/>
              </a:rPr>
            </a:br>
            <a:r>
              <a:rPr lang="de-DE" sz="2400" spc="-5" dirty="0">
                <a:solidFill>
                  <a:srgbClr val="B1B3B6"/>
                </a:solidFill>
                <a:latin typeface="Frutiger LT Pro 45 Light"/>
                <a:cs typeface="Frutiger LT Pro 45 Light"/>
              </a:rPr>
              <a:t>in </a:t>
            </a:r>
            <a:r>
              <a:rPr lang="de-DE" sz="2400" spc="5" dirty="0">
                <a:solidFill>
                  <a:srgbClr val="B1B3B6"/>
                </a:solidFill>
                <a:latin typeface="Frutiger LT Pro 45 Light"/>
                <a:cs typeface="Frutiger LT Pro 45 Light"/>
              </a:rPr>
              <a:t>allen</a:t>
            </a:r>
            <a:r>
              <a:rPr lang="de-DE" sz="2400" spc="185" dirty="0">
                <a:solidFill>
                  <a:srgbClr val="B1B3B6"/>
                </a:solidFill>
                <a:latin typeface="Frutiger LT Pro 45 Light"/>
                <a:cs typeface="Frutiger LT Pro 45 Light"/>
              </a:rPr>
              <a:t> </a:t>
            </a:r>
            <a:r>
              <a:rPr lang="de-DE" sz="2400" spc="-5" dirty="0">
                <a:solidFill>
                  <a:srgbClr val="B1B3B6"/>
                </a:solidFill>
                <a:latin typeface="Frutiger LT Pro 45 Light"/>
                <a:cs typeface="Frutiger LT Pro 45 Light"/>
              </a:rPr>
              <a:t>Bereichen:</a:t>
            </a:r>
            <a:endParaRPr lang="de-DE" sz="2400" b="1" dirty="0">
              <a:latin typeface="Arial"/>
              <a:cs typeface="Arial"/>
            </a:endParaRPr>
          </a:p>
        </p:txBody>
      </p:sp>
      <p:pic>
        <p:nvPicPr>
          <p:cNvPr id="15" name="Bild 14" descr="logos_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000" y="1701959"/>
            <a:ext cx="7200000" cy="2741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/>
          <p:cNvSpPr/>
          <p:nvPr/>
        </p:nvSpPr>
        <p:spPr>
          <a:xfrm>
            <a:off x="152400" y="133350"/>
            <a:ext cx="8839200" cy="4876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Bild 10" descr="footer.png"/>
          <p:cNvPicPr>
            <a:picLocks noChangeAspect="1"/>
          </p:cNvPicPr>
          <p:nvPr/>
        </p:nvPicPr>
        <p:blipFill>
          <a:blip r:embed="rId2"/>
          <a:srcRect b="91168"/>
          <a:stretch>
            <a:fillRect/>
          </a:stretch>
        </p:blipFill>
        <p:spPr>
          <a:xfrm>
            <a:off x="420236" y="4591050"/>
            <a:ext cx="8342764" cy="552450"/>
          </a:xfrm>
          <a:prstGeom prst="rect">
            <a:avLst/>
          </a:prstGeom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457200" y="4857750"/>
            <a:ext cx="2133600" cy="273844"/>
          </a:xfrm>
        </p:spPr>
        <p:txBody>
          <a:bodyPr/>
          <a:lstStyle/>
          <a:p>
            <a:fld id="{78CC73E0-C064-3F48-AFA4-34F50C2B1C53}" type="datetime1">
              <a:rPr lang="de-DE" sz="900" smtClean="0">
                <a:solidFill>
                  <a:schemeClr val="bg1">
                    <a:lumMod val="95000"/>
                  </a:schemeClr>
                </a:solidFill>
                <a:latin typeface="Frutiger LT Pro 45 Light" panose="020B0403030504020204" pitchFamily="34" charset="0"/>
                <a:cs typeface="Arial"/>
              </a:rPr>
              <a:pPr/>
              <a:t>07.02.2017</a:t>
            </a:fld>
            <a:endParaRPr lang="de-DE" sz="900" dirty="0">
              <a:solidFill>
                <a:schemeClr val="bg1">
                  <a:lumMod val="95000"/>
                </a:schemeClr>
              </a:solidFill>
              <a:latin typeface="Frutiger LT Pro 45 Light" panose="020B0403030504020204" pitchFamily="34" charset="0"/>
              <a:cs typeface="Arial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>
          <a:xfrm>
            <a:off x="6553200" y="4857750"/>
            <a:ext cx="2133600" cy="273844"/>
          </a:xfrm>
        </p:spPr>
        <p:txBody>
          <a:bodyPr/>
          <a:lstStyle/>
          <a:p>
            <a:fld id="{EF96E2CB-9687-CE4F-B719-F798F1EF16E3}" type="slidenum">
              <a:rPr lang="de-DE" sz="900" smtClean="0">
                <a:solidFill>
                  <a:srgbClr val="F2F2F2"/>
                </a:solidFill>
                <a:latin typeface="Frutiger LT Pro 45 Light" panose="020B0403030504020204" pitchFamily="34" charset="0"/>
                <a:cs typeface="Arial"/>
              </a:rPr>
              <a:pPr/>
              <a:t>24</a:t>
            </a:fld>
            <a:endParaRPr lang="de-DE" sz="900" dirty="0">
              <a:solidFill>
                <a:srgbClr val="F2F2F2"/>
              </a:solidFill>
              <a:latin typeface="Frutiger LT Pro 45 Light" panose="020B0403030504020204" pitchFamily="34" charset="0"/>
              <a:cs typeface="Arial"/>
            </a:endParaRP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>
          <a:xfrm>
            <a:off x="3124200" y="4857750"/>
            <a:ext cx="2895600" cy="273844"/>
          </a:xfrm>
        </p:spPr>
        <p:txBody>
          <a:bodyPr/>
          <a:lstStyle/>
          <a:p>
            <a:r>
              <a:rPr lang="de-DE" sz="900" dirty="0">
                <a:solidFill>
                  <a:srgbClr val="F2F2F2"/>
                </a:solidFill>
                <a:latin typeface="Frutiger LT Pro 45 Light" panose="020B0403030504020204" pitchFamily="34" charset="0"/>
                <a:cs typeface="Arial"/>
              </a:rPr>
              <a:t>ASTA</a:t>
            </a:r>
          </a:p>
        </p:txBody>
      </p:sp>
      <p:pic>
        <p:nvPicPr>
          <p:cNvPr id="10" name="Bild 9" descr="ASTA-Logo_CMYK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7846" y="0"/>
            <a:ext cx="925154" cy="1473325"/>
          </a:xfrm>
          <a:prstGeom prst="rect">
            <a:avLst/>
          </a:prstGeom>
        </p:spPr>
      </p:pic>
      <p:sp>
        <p:nvSpPr>
          <p:cNvPr id="12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228600" y="209551"/>
            <a:ext cx="7315200" cy="685799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marL="12700" algn="l">
              <a:lnSpc>
                <a:spcPct val="100000"/>
              </a:lnSpc>
            </a:pPr>
            <a:r>
              <a:rPr lang="de-DE" sz="2400" b="1" spc="35" dirty="0">
                <a:solidFill>
                  <a:srgbClr val="14184E"/>
                </a:solidFill>
                <a:latin typeface="Frutiger LT Pro 47 Light Cn"/>
                <a:cs typeface="Frutiger LT Pro 47 Light Cn"/>
              </a:rPr>
              <a:t>S</a:t>
            </a:r>
            <a:r>
              <a:rPr lang="de-DE" sz="2400" b="1" spc="25" dirty="0">
                <a:solidFill>
                  <a:srgbClr val="14184E"/>
                </a:solidFill>
                <a:latin typeface="Frutiger LT Pro 47 Light Cn"/>
                <a:cs typeface="Frutiger LT Pro 47 Light Cn"/>
              </a:rPr>
              <a:t>tarke</a:t>
            </a:r>
            <a:r>
              <a:rPr lang="de-DE" sz="2400" b="1" spc="135" dirty="0">
                <a:solidFill>
                  <a:srgbClr val="14184E"/>
                </a:solidFill>
                <a:latin typeface="Frutiger LT Pro 47 Light Cn"/>
                <a:cs typeface="Frutiger LT Pro 47 Light Cn"/>
              </a:rPr>
              <a:t> </a:t>
            </a:r>
            <a:r>
              <a:rPr lang="de-DE" sz="2400" b="1" spc="35" dirty="0">
                <a:solidFill>
                  <a:srgbClr val="14184E"/>
                </a:solidFill>
                <a:latin typeface="Frutiger LT Pro 47 Light Cn"/>
                <a:cs typeface="Frutiger LT Pro 47 Light Cn"/>
              </a:rPr>
              <a:t>Partnermarken</a:t>
            </a:r>
            <a:br>
              <a:rPr lang="de-DE" sz="2400" dirty="0">
                <a:latin typeface="Frutiger LT Pro 47 Light Cn"/>
                <a:cs typeface="Frutiger LT Pro 47 Light Cn"/>
              </a:rPr>
            </a:br>
            <a:r>
              <a:rPr lang="de-DE" sz="2400" spc="-5" dirty="0">
                <a:solidFill>
                  <a:srgbClr val="B1B3B6"/>
                </a:solidFill>
                <a:latin typeface="Frutiger LT Pro 45 Light"/>
                <a:cs typeface="Frutiger LT Pro 45 Light"/>
              </a:rPr>
              <a:t>in </a:t>
            </a:r>
            <a:r>
              <a:rPr lang="de-DE" sz="2400" spc="5" dirty="0">
                <a:solidFill>
                  <a:srgbClr val="B1B3B6"/>
                </a:solidFill>
                <a:latin typeface="Frutiger LT Pro 45 Light"/>
                <a:cs typeface="Frutiger LT Pro 45 Light"/>
              </a:rPr>
              <a:t>allen</a:t>
            </a:r>
            <a:r>
              <a:rPr lang="de-DE" sz="2400" spc="185" dirty="0">
                <a:solidFill>
                  <a:srgbClr val="B1B3B6"/>
                </a:solidFill>
                <a:latin typeface="Frutiger LT Pro 45 Light"/>
                <a:cs typeface="Frutiger LT Pro 45 Light"/>
              </a:rPr>
              <a:t> </a:t>
            </a:r>
            <a:r>
              <a:rPr lang="de-DE" sz="2400" spc="-5" dirty="0">
                <a:solidFill>
                  <a:srgbClr val="B1B3B6"/>
                </a:solidFill>
                <a:latin typeface="Frutiger LT Pro 45 Light"/>
                <a:cs typeface="Frutiger LT Pro 45 Light"/>
              </a:rPr>
              <a:t>Bereichen:</a:t>
            </a:r>
            <a:endParaRPr lang="de-DE" sz="2400" dirty="0">
              <a:latin typeface="Frutiger LT Pro 45 Light"/>
              <a:cs typeface="Frutiger LT Pro 45 Light"/>
            </a:endParaRPr>
          </a:p>
        </p:txBody>
      </p:sp>
      <p:pic>
        <p:nvPicPr>
          <p:cNvPr id="16" name="Bild 15" descr="logos_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000" y="1473325"/>
            <a:ext cx="7200000" cy="2742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/>
          <p:cNvSpPr/>
          <p:nvPr/>
        </p:nvSpPr>
        <p:spPr>
          <a:xfrm>
            <a:off x="152400" y="133350"/>
            <a:ext cx="8839200" cy="4876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Bild 10" descr="footer.png"/>
          <p:cNvPicPr>
            <a:picLocks noChangeAspect="1"/>
          </p:cNvPicPr>
          <p:nvPr/>
        </p:nvPicPr>
        <p:blipFill>
          <a:blip r:embed="rId2"/>
          <a:srcRect b="91168"/>
          <a:stretch>
            <a:fillRect/>
          </a:stretch>
        </p:blipFill>
        <p:spPr>
          <a:xfrm>
            <a:off x="420236" y="4591050"/>
            <a:ext cx="8342764" cy="552450"/>
          </a:xfrm>
          <a:prstGeom prst="rect">
            <a:avLst/>
          </a:prstGeom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457200" y="4857750"/>
            <a:ext cx="2133600" cy="273844"/>
          </a:xfrm>
        </p:spPr>
        <p:txBody>
          <a:bodyPr/>
          <a:lstStyle/>
          <a:p>
            <a:fld id="{78CC73E0-C064-3F48-AFA4-34F50C2B1C53}" type="datetime1">
              <a:rPr lang="de-DE" sz="900" smtClean="0">
                <a:solidFill>
                  <a:schemeClr val="bg1">
                    <a:lumMod val="95000"/>
                  </a:schemeClr>
                </a:solidFill>
                <a:latin typeface="Frutiger LT Pro 45 Light" panose="020B0403030504020204" pitchFamily="34" charset="0"/>
                <a:cs typeface="Arial"/>
              </a:rPr>
              <a:pPr/>
              <a:t>07.02.2017</a:t>
            </a:fld>
            <a:endParaRPr lang="de-DE" sz="900" dirty="0">
              <a:solidFill>
                <a:schemeClr val="bg1">
                  <a:lumMod val="95000"/>
                </a:schemeClr>
              </a:solidFill>
              <a:latin typeface="Frutiger LT Pro 45 Light" panose="020B0403030504020204" pitchFamily="34" charset="0"/>
              <a:cs typeface="Arial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>
          <a:xfrm>
            <a:off x="6553200" y="4857750"/>
            <a:ext cx="2133600" cy="273844"/>
          </a:xfrm>
        </p:spPr>
        <p:txBody>
          <a:bodyPr/>
          <a:lstStyle/>
          <a:p>
            <a:fld id="{EF96E2CB-9687-CE4F-B719-F798F1EF16E3}" type="slidenum">
              <a:rPr lang="de-DE" sz="900" smtClean="0">
                <a:solidFill>
                  <a:srgbClr val="F2F2F2"/>
                </a:solidFill>
                <a:latin typeface="Frutiger LT Pro 45 Light" panose="020B0403030504020204" pitchFamily="34" charset="0"/>
                <a:cs typeface="Arial"/>
              </a:rPr>
              <a:pPr/>
              <a:t>25</a:t>
            </a:fld>
            <a:endParaRPr lang="de-DE" sz="900" dirty="0">
              <a:solidFill>
                <a:srgbClr val="F2F2F2"/>
              </a:solidFill>
              <a:latin typeface="Frutiger LT Pro 45 Light" panose="020B0403030504020204" pitchFamily="34" charset="0"/>
              <a:cs typeface="Arial"/>
            </a:endParaRP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>
          <a:xfrm>
            <a:off x="3124200" y="4857750"/>
            <a:ext cx="2895600" cy="273844"/>
          </a:xfrm>
        </p:spPr>
        <p:txBody>
          <a:bodyPr/>
          <a:lstStyle/>
          <a:p>
            <a:r>
              <a:rPr lang="de-DE" sz="900" dirty="0">
                <a:solidFill>
                  <a:srgbClr val="F2F2F2"/>
                </a:solidFill>
                <a:latin typeface="Frutiger LT Pro 45 Light" panose="020B0403030504020204" pitchFamily="34" charset="0"/>
                <a:cs typeface="Arial"/>
              </a:rPr>
              <a:t>ASTA</a:t>
            </a:r>
          </a:p>
        </p:txBody>
      </p:sp>
      <p:pic>
        <p:nvPicPr>
          <p:cNvPr id="10" name="Bild 9" descr="ASTA-Logo_CMYK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7846" y="0"/>
            <a:ext cx="925154" cy="1473325"/>
          </a:xfrm>
          <a:prstGeom prst="rect">
            <a:avLst/>
          </a:prstGeom>
        </p:spPr>
      </p:pic>
      <p:sp>
        <p:nvSpPr>
          <p:cNvPr id="12" name="object 2"/>
          <p:cNvSpPr/>
          <p:nvPr/>
        </p:nvSpPr>
        <p:spPr>
          <a:xfrm>
            <a:off x="1746000" y="195486"/>
            <a:ext cx="5652000" cy="4341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3"/>
          <p:cNvSpPr txBox="1">
            <a:spLocks/>
          </p:cNvSpPr>
          <p:nvPr/>
        </p:nvSpPr>
        <p:spPr>
          <a:xfrm>
            <a:off x="3268216" y="992896"/>
            <a:ext cx="4328120" cy="93615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1115" algn="l">
              <a:lnSpc>
                <a:spcPct val="100000"/>
              </a:lnSpc>
            </a:pPr>
            <a:r>
              <a:rPr lang="de-DE" sz="2000" spc="20" dirty="0">
                <a:solidFill>
                  <a:schemeClr val="bg1"/>
                </a:solidFill>
                <a:latin typeface="Frutiger LT Pro 45 Light"/>
                <a:cs typeface="Frutiger LT Pro 45 Light"/>
              </a:rPr>
              <a:t>Dieses </a:t>
            </a:r>
            <a:r>
              <a:rPr lang="de-DE" sz="2000" dirty="0">
                <a:solidFill>
                  <a:schemeClr val="bg1"/>
                </a:solidFill>
                <a:latin typeface="Frutiger LT Pro 45 Light"/>
                <a:cs typeface="Frutiger LT Pro 45 Light"/>
              </a:rPr>
              <a:t>Prinzip finden Sie in allen ASTA</a:t>
            </a:r>
          </a:p>
          <a:p>
            <a:pPr marL="12700" algn="l">
              <a:lnSpc>
                <a:spcPct val="100000"/>
              </a:lnSpc>
              <a:spcBef>
                <a:spcPts val="55"/>
              </a:spcBef>
            </a:pPr>
            <a:r>
              <a:rPr lang="de-DE" sz="3850" spc="40" dirty="0">
                <a:solidFill>
                  <a:srgbClr val="002561"/>
                </a:solidFill>
                <a:latin typeface="Frutiger LT Pro 47 Light Cn" panose="020B0706030504020204" pitchFamily="34" charset="0"/>
              </a:rPr>
              <a:t>L</a:t>
            </a:r>
            <a:r>
              <a:rPr lang="de-DE" sz="3850" spc="10" dirty="0">
                <a:solidFill>
                  <a:srgbClr val="002561"/>
                </a:solidFill>
                <a:latin typeface="Frutiger LT Pro 47 Light Cn" panose="020B0706030504020204" pitchFamily="34" charset="0"/>
              </a:rPr>
              <a:t>e</a:t>
            </a:r>
            <a:r>
              <a:rPr lang="de-DE" sz="3850" spc="35" dirty="0">
                <a:solidFill>
                  <a:srgbClr val="002561"/>
                </a:solidFill>
                <a:latin typeface="Frutiger LT Pro 47 Light Cn" panose="020B0706030504020204" pitchFamily="34" charset="0"/>
              </a:rPr>
              <a:t>is</a:t>
            </a:r>
            <a:r>
              <a:rPr lang="de-DE" sz="3850" spc="45" dirty="0">
                <a:solidFill>
                  <a:srgbClr val="002561"/>
                </a:solidFill>
                <a:latin typeface="Frutiger LT Pro 47 Light Cn" panose="020B0706030504020204" pitchFamily="34" charset="0"/>
              </a:rPr>
              <a:t>t</a:t>
            </a:r>
            <a:r>
              <a:rPr lang="de-DE" sz="3850" spc="75" dirty="0">
                <a:solidFill>
                  <a:srgbClr val="002561"/>
                </a:solidFill>
                <a:latin typeface="Frutiger LT Pro 47 Light Cn" panose="020B0706030504020204" pitchFamily="34" charset="0"/>
              </a:rPr>
              <a:t>u</a:t>
            </a:r>
            <a:r>
              <a:rPr lang="de-DE" sz="3850" spc="45" dirty="0">
                <a:solidFill>
                  <a:srgbClr val="002561"/>
                </a:solidFill>
                <a:latin typeface="Frutiger LT Pro 47 Light Cn" panose="020B0706030504020204" pitchFamily="34" charset="0"/>
              </a:rPr>
              <a:t>n</a:t>
            </a:r>
            <a:r>
              <a:rPr lang="de-DE" sz="3850" spc="75" dirty="0">
                <a:solidFill>
                  <a:srgbClr val="002561"/>
                </a:solidFill>
                <a:latin typeface="Frutiger LT Pro 47 Light Cn" panose="020B0706030504020204" pitchFamily="34" charset="0"/>
              </a:rPr>
              <a:t>g</a:t>
            </a:r>
            <a:r>
              <a:rPr lang="de-DE" sz="3850" spc="10" dirty="0">
                <a:solidFill>
                  <a:srgbClr val="002561"/>
                </a:solidFill>
                <a:latin typeface="Frutiger LT Pro 47 Light Cn" panose="020B0706030504020204" pitchFamily="34" charset="0"/>
              </a:rPr>
              <a:t>s</a:t>
            </a:r>
            <a:r>
              <a:rPr lang="de-DE" sz="3850" spc="35" dirty="0">
                <a:solidFill>
                  <a:srgbClr val="002561"/>
                </a:solidFill>
                <a:latin typeface="Frutiger LT Pro 47 Light Cn" panose="020B0706030504020204" pitchFamily="34" charset="0"/>
              </a:rPr>
              <a:t>b</a:t>
            </a:r>
            <a:r>
              <a:rPr lang="de-DE" sz="3850" spc="40" dirty="0">
                <a:solidFill>
                  <a:srgbClr val="002561"/>
                </a:solidFill>
                <a:latin typeface="Frutiger LT Pro 47 Light Cn" panose="020B0706030504020204" pitchFamily="34" charset="0"/>
              </a:rPr>
              <a:t>e</a:t>
            </a:r>
            <a:r>
              <a:rPr lang="de-DE" sz="3850" spc="5" dirty="0">
                <a:solidFill>
                  <a:srgbClr val="002561"/>
                </a:solidFill>
                <a:latin typeface="Frutiger LT Pro 47 Light Cn" panose="020B0706030504020204" pitchFamily="34" charset="0"/>
              </a:rPr>
              <a:t>r</a:t>
            </a:r>
            <a:r>
              <a:rPr lang="de-DE" sz="3850" spc="10" dirty="0">
                <a:solidFill>
                  <a:srgbClr val="002561"/>
                </a:solidFill>
                <a:latin typeface="Frutiger LT Pro 47 Light Cn" panose="020B0706030504020204" pitchFamily="34" charset="0"/>
              </a:rPr>
              <a:t>e</a:t>
            </a:r>
            <a:r>
              <a:rPr lang="de-DE" sz="3850" spc="-20" dirty="0">
                <a:solidFill>
                  <a:srgbClr val="002561"/>
                </a:solidFill>
                <a:latin typeface="Frutiger LT Pro 47 Light Cn" panose="020B0706030504020204" pitchFamily="34" charset="0"/>
              </a:rPr>
              <a:t>i</a:t>
            </a:r>
            <a:r>
              <a:rPr lang="de-DE" sz="3850" spc="70" dirty="0">
                <a:solidFill>
                  <a:srgbClr val="002561"/>
                </a:solidFill>
                <a:latin typeface="Frutiger LT Pro 47 Light Cn" panose="020B0706030504020204" pitchFamily="34" charset="0"/>
              </a:rPr>
              <a:t>c</a:t>
            </a:r>
            <a:r>
              <a:rPr lang="de-DE" sz="3850" spc="35" dirty="0">
                <a:solidFill>
                  <a:srgbClr val="002561"/>
                </a:solidFill>
                <a:latin typeface="Frutiger LT Pro 47 Light Cn" panose="020B0706030504020204" pitchFamily="34" charset="0"/>
              </a:rPr>
              <a:t>h</a:t>
            </a:r>
            <a:r>
              <a:rPr lang="de-DE" sz="3850" spc="55" dirty="0">
                <a:solidFill>
                  <a:srgbClr val="002561"/>
                </a:solidFill>
                <a:latin typeface="Frutiger LT Pro 47 Light Cn" panose="020B0706030504020204" pitchFamily="34" charset="0"/>
              </a:rPr>
              <a:t>e</a:t>
            </a:r>
            <a:r>
              <a:rPr lang="de-DE" sz="3850" spc="5" dirty="0">
                <a:solidFill>
                  <a:srgbClr val="002561"/>
                </a:solidFill>
                <a:latin typeface="Frutiger LT Pro 47 Light Cn" panose="020B0706030504020204" pitchFamily="34" charset="0"/>
              </a:rPr>
              <a:t>n</a:t>
            </a:r>
            <a:endParaRPr lang="de-DE" sz="3850" dirty="0">
              <a:latin typeface="Frutiger LT Pro 47 Light Cn" panose="020B07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0447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/>
          <p:cNvSpPr/>
          <p:nvPr/>
        </p:nvSpPr>
        <p:spPr>
          <a:xfrm>
            <a:off x="152400" y="133350"/>
            <a:ext cx="8839200" cy="4876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Bild 10" descr="footer.png"/>
          <p:cNvPicPr>
            <a:picLocks noChangeAspect="1"/>
          </p:cNvPicPr>
          <p:nvPr/>
        </p:nvPicPr>
        <p:blipFill>
          <a:blip r:embed="rId2"/>
          <a:srcRect b="91168"/>
          <a:stretch>
            <a:fillRect/>
          </a:stretch>
        </p:blipFill>
        <p:spPr>
          <a:xfrm>
            <a:off x="420236" y="4591050"/>
            <a:ext cx="8342764" cy="552450"/>
          </a:xfrm>
          <a:prstGeom prst="rect">
            <a:avLst/>
          </a:prstGeom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457200" y="4857750"/>
            <a:ext cx="2133600" cy="273844"/>
          </a:xfrm>
        </p:spPr>
        <p:txBody>
          <a:bodyPr/>
          <a:lstStyle/>
          <a:p>
            <a:fld id="{78CC73E0-C064-3F48-AFA4-34F50C2B1C53}" type="datetime1">
              <a:rPr lang="de-DE" sz="900" smtClean="0">
                <a:solidFill>
                  <a:schemeClr val="bg1">
                    <a:lumMod val="95000"/>
                  </a:schemeClr>
                </a:solidFill>
                <a:latin typeface="Frutiger LT Pro 45 Light" panose="020B0403030504020204" pitchFamily="34" charset="0"/>
                <a:cs typeface="Arial"/>
              </a:rPr>
              <a:pPr/>
              <a:t>07.02.2017</a:t>
            </a:fld>
            <a:endParaRPr lang="de-DE" sz="900" dirty="0">
              <a:solidFill>
                <a:schemeClr val="bg1">
                  <a:lumMod val="95000"/>
                </a:schemeClr>
              </a:solidFill>
              <a:latin typeface="Frutiger LT Pro 45 Light" panose="020B0403030504020204" pitchFamily="34" charset="0"/>
              <a:cs typeface="Arial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>
          <a:xfrm>
            <a:off x="6553200" y="4857750"/>
            <a:ext cx="2133600" cy="273844"/>
          </a:xfrm>
        </p:spPr>
        <p:txBody>
          <a:bodyPr/>
          <a:lstStyle/>
          <a:p>
            <a:fld id="{EF96E2CB-9687-CE4F-B719-F798F1EF16E3}" type="slidenum">
              <a:rPr lang="de-DE" sz="900" smtClean="0">
                <a:solidFill>
                  <a:srgbClr val="F2F2F2"/>
                </a:solidFill>
                <a:latin typeface="Frutiger LT Pro 45 Light" panose="020B0403030504020204" pitchFamily="34" charset="0"/>
                <a:cs typeface="Arial"/>
              </a:rPr>
              <a:pPr/>
              <a:t>26</a:t>
            </a:fld>
            <a:endParaRPr lang="de-DE" sz="900" dirty="0">
              <a:solidFill>
                <a:srgbClr val="F2F2F2"/>
              </a:solidFill>
              <a:latin typeface="Frutiger LT Pro 45 Light" panose="020B0403030504020204" pitchFamily="34" charset="0"/>
              <a:cs typeface="Arial"/>
            </a:endParaRP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>
          <a:xfrm>
            <a:off x="3124200" y="4857750"/>
            <a:ext cx="2895600" cy="273844"/>
          </a:xfrm>
        </p:spPr>
        <p:txBody>
          <a:bodyPr/>
          <a:lstStyle/>
          <a:p>
            <a:r>
              <a:rPr lang="de-DE" sz="900" dirty="0">
                <a:solidFill>
                  <a:srgbClr val="F2F2F2"/>
                </a:solidFill>
                <a:latin typeface="Frutiger LT Pro 45 Light" panose="020B0403030504020204" pitchFamily="34" charset="0"/>
                <a:cs typeface="Arial"/>
              </a:rPr>
              <a:t>ASTA</a:t>
            </a:r>
          </a:p>
        </p:txBody>
      </p:sp>
      <p:pic>
        <p:nvPicPr>
          <p:cNvPr id="10" name="Bild 9" descr="ASTA-Logo_CMYK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7846" y="0"/>
            <a:ext cx="925154" cy="1473325"/>
          </a:xfrm>
          <a:prstGeom prst="rect">
            <a:avLst/>
          </a:prstGeom>
        </p:spPr>
      </p:pic>
      <p:sp>
        <p:nvSpPr>
          <p:cNvPr id="12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228600" y="209551"/>
            <a:ext cx="7315200" cy="685799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marL="12700" algn="l">
              <a:lnSpc>
                <a:spcPct val="100000"/>
              </a:lnSpc>
            </a:pPr>
            <a:r>
              <a:rPr lang="de-DE" sz="2400" spc="10" dirty="0">
                <a:solidFill>
                  <a:srgbClr val="B1B3B6"/>
                </a:solidFill>
                <a:latin typeface="Frutiger LT Pro 47 Light Cn" panose="020B0706030504020204" pitchFamily="34" charset="0"/>
                <a:cs typeface="Frutiger LT Pro 45 Light"/>
              </a:rPr>
              <a:t>Das </a:t>
            </a:r>
            <a:r>
              <a:rPr lang="de-DE" sz="2400" spc="15" dirty="0">
                <a:solidFill>
                  <a:srgbClr val="B1B3B6"/>
                </a:solidFill>
                <a:latin typeface="Frutiger LT Pro 47 Light Cn" panose="020B0706030504020204" pitchFamily="34" charset="0"/>
                <a:cs typeface="Frutiger LT Pro 45 Light"/>
              </a:rPr>
              <a:t>Safe-Prinzip </a:t>
            </a:r>
            <a:r>
              <a:rPr lang="de-DE" sz="2400" dirty="0">
                <a:solidFill>
                  <a:srgbClr val="B1B3B6"/>
                </a:solidFill>
                <a:latin typeface="Frutiger LT Pro 47 Light Cn" panose="020B0706030504020204" pitchFamily="34" charset="0"/>
                <a:cs typeface="Frutiger LT Pro 45 Light"/>
              </a:rPr>
              <a:t>zeigt sich auch </a:t>
            </a:r>
            <a:r>
              <a:rPr lang="de-DE" sz="2400" spc="-5" dirty="0">
                <a:solidFill>
                  <a:srgbClr val="B1B3B6"/>
                </a:solidFill>
                <a:latin typeface="Frutiger LT Pro 47 Light Cn" panose="020B0706030504020204" pitchFamily="34" charset="0"/>
                <a:cs typeface="Frutiger LT Pro 45 Light"/>
              </a:rPr>
              <a:t>in </a:t>
            </a:r>
            <a:r>
              <a:rPr lang="de-DE" sz="2400" spc="15" dirty="0">
                <a:solidFill>
                  <a:srgbClr val="B1B3B6"/>
                </a:solidFill>
                <a:latin typeface="Frutiger LT Pro 47 Light Cn" panose="020B0706030504020204" pitchFamily="34" charset="0"/>
                <a:cs typeface="Frutiger LT Pro 45 Light"/>
              </a:rPr>
              <a:t>der</a:t>
            </a:r>
            <a:br>
              <a:rPr lang="de-DE" sz="2400" dirty="0">
                <a:latin typeface="Frutiger LT Pro 47 Light Cn" panose="020B0706030504020204" pitchFamily="34" charset="0"/>
                <a:cs typeface="Frutiger LT Pro 45 Light"/>
              </a:rPr>
            </a:br>
            <a:r>
              <a:rPr lang="de-DE" sz="2400" spc="40" dirty="0">
                <a:solidFill>
                  <a:srgbClr val="14184E"/>
                </a:solidFill>
                <a:latin typeface="Frutiger LT Pro 47 Light Cn" panose="020B0706030504020204" pitchFamily="34" charset="0"/>
              </a:rPr>
              <a:t>Zusammenarbeit </a:t>
            </a:r>
            <a:r>
              <a:rPr lang="de-DE" sz="2400" spc="25" dirty="0">
                <a:solidFill>
                  <a:srgbClr val="14184E"/>
                </a:solidFill>
                <a:latin typeface="Frutiger LT Pro 47 Light Cn" panose="020B0706030504020204" pitchFamily="34" charset="0"/>
              </a:rPr>
              <a:t>als</a:t>
            </a:r>
            <a:r>
              <a:rPr lang="de-DE" sz="2400" spc="185" dirty="0">
                <a:solidFill>
                  <a:srgbClr val="14184E"/>
                </a:solidFill>
                <a:latin typeface="Frutiger LT Pro 47 Light Cn" panose="020B0706030504020204" pitchFamily="34" charset="0"/>
              </a:rPr>
              <a:t> </a:t>
            </a:r>
            <a:r>
              <a:rPr lang="de-DE" sz="2400" spc="25" dirty="0">
                <a:solidFill>
                  <a:srgbClr val="14184E"/>
                </a:solidFill>
                <a:latin typeface="Frutiger LT Pro 47 Light Cn" panose="020B0706030504020204" pitchFamily="34" charset="0"/>
              </a:rPr>
              <a:t>Systempartner.</a:t>
            </a:r>
            <a:endParaRPr lang="de-DE" sz="2400" b="1" dirty="0">
              <a:solidFill>
                <a:srgbClr val="14184E"/>
              </a:solidFill>
              <a:latin typeface="Frutiger LT Pro 47 Light Cn" panose="020B0706030504020204" pitchFamily="34" charset="0"/>
              <a:cs typeface="Arial"/>
            </a:endParaRPr>
          </a:p>
        </p:txBody>
      </p:sp>
      <p:sp>
        <p:nvSpPr>
          <p:cNvPr id="15" name="object 2"/>
          <p:cNvSpPr/>
          <p:nvPr/>
        </p:nvSpPr>
        <p:spPr>
          <a:xfrm>
            <a:off x="634008" y="1477994"/>
            <a:ext cx="7875984" cy="3037972"/>
          </a:xfrm>
          <a:prstGeom prst="rect">
            <a:avLst/>
          </a:prstGeom>
          <a:solidFill>
            <a:srgbClr val="1418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Rectangle 3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647700" y="1547614"/>
            <a:ext cx="7020644" cy="3256384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12700" algn="l">
              <a:lnSpc>
                <a:spcPct val="100000"/>
              </a:lnSpc>
            </a:pPr>
            <a:r>
              <a:rPr lang="de-DE" sz="1600" b="1" spc="15" dirty="0">
                <a:solidFill>
                  <a:srgbClr val="FFFFFF"/>
                </a:solidFill>
                <a:latin typeface="Frutiger LT Pro 47 Light Cn"/>
                <a:cs typeface="Frutiger LT Pro 47 Light Cn"/>
              </a:rPr>
              <a:t>Profitieren </a:t>
            </a:r>
            <a:r>
              <a:rPr lang="de-DE" sz="1600" b="1" spc="10" dirty="0">
                <a:solidFill>
                  <a:srgbClr val="FFFFFF"/>
                </a:solidFill>
                <a:latin typeface="Frutiger LT Pro 47 Light Cn"/>
                <a:cs typeface="Frutiger LT Pro 47 Light Cn"/>
              </a:rPr>
              <a:t>Sie </a:t>
            </a:r>
            <a:r>
              <a:rPr lang="de-DE" sz="1600" b="1" spc="15" dirty="0">
                <a:solidFill>
                  <a:srgbClr val="FFFFFF"/>
                </a:solidFill>
                <a:latin typeface="Frutiger LT Pro 47 Light Cn"/>
                <a:cs typeface="Frutiger LT Pro 47 Light Cn"/>
              </a:rPr>
              <a:t>mit </a:t>
            </a:r>
            <a:r>
              <a:rPr lang="de-DE" sz="1600" b="1" spc="25" dirty="0">
                <a:solidFill>
                  <a:srgbClr val="FFFFFF"/>
                </a:solidFill>
                <a:latin typeface="Frutiger LT Pro 47 Light Cn"/>
                <a:cs typeface="Frutiger LT Pro 47 Light Cn"/>
              </a:rPr>
              <a:t>Systembelieferungen </a:t>
            </a:r>
            <a:r>
              <a:rPr lang="de-DE" sz="1600" b="1" spc="5" dirty="0">
                <a:solidFill>
                  <a:srgbClr val="FFFFFF"/>
                </a:solidFill>
                <a:latin typeface="Frutiger LT Pro 47 Light Cn"/>
                <a:cs typeface="Frutiger LT Pro 47 Light Cn"/>
              </a:rPr>
              <a:t>v.a.</a:t>
            </a:r>
            <a:r>
              <a:rPr lang="de-DE" sz="1600" b="1" spc="215" dirty="0">
                <a:solidFill>
                  <a:srgbClr val="FFFFFF"/>
                </a:solidFill>
                <a:latin typeface="Frutiger LT Pro 47 Light Cn"/>
                <a:cs typeface="Frutiger LT Pro 47 Light Cn"/>
              </a:rPr>
              <a:t> </a:t>
            </a:r>
            <a:r>
              <a:rPr lang="de-DE" sz="1600" b="1" spc="10" dirty="0">
                <a:solidFill>
                  <a:srgbClr val="FFFFFF"/>
                </a:solidFill>
                <a:latin typeface="Frutiger LT Pro 47 Light Cn"/>
                <a:cs typeface="Frutiger LT Pro 47 Light Cn"/>
              </a:rPr>
              <a:t>von:</a:t>
            </a:r>
            <a:endParaRPr lang="de-DE" sz="1600" dirty="0">
              <a:latin typeface="Frutiger LT Pro 47 Light Cn"/>
              <a:cs typeface="Frutiger LT Pro 47 Light Cn"/>
            </a:endParaRPr>
          </a:p>
          <a:p>
            <a:pPr marL="12700" algn="l">
              <a:lnSpc>
                <a:spcPct val="100000"/>
              </a:lnSpc>
              <a:spcBef>
                <a:spcPts val="1580"/>
              </a:spcBef>
            </a:pPr>
            <a:r>
              <a:rPr lang="de-DE" sz="1600" b="1" dirty="0">
                <a:solidFill>
                  <a:srgbClr val="ABACAC"/>
                </a:solidFill>
                <a:latin typeface="Frutiger LT Pro 47 Light Cn"/>
                <a:cs typeface="Frutiger LT Pro 47 Light Cn"/>
              </a:rPr>
              <a:t>» </a:t>
            </a:r>
            <a:r>
              <a:rPr lang="de-DE" sz="1400" spc="5" dirty="0">
                <a:solidFill>
                  <a:srgbClr val="ABACAC"/>
                </a:solidFill>
                <a:latin typeface="Frutiger LT Pro 45 Light"/>
                <a:cs typeface="Frutiger LT Pro 45 Light"/>
              </a:rPr>
              <a:t>einem deutlich </a:t>
            </a:r>
            <a:r>
              <a:rPr lang="de-DE" sz="1400" b="1" spc="20" dirty="0">
                <a:solidFill>
                  <a:srgbClr val="FFFFFF"/>
                </a:solidFill>
                <a:latin typeface="Frutiger LT Pro 47 Light Cn"/>
                <a:cs typeface="Frutiger LT Pro 47 Light Cn"/>
              </a:rPr>
              <a:t>geringeren </a:t>
            </a:r>
            <a:r>
              <a:rPr lang="de-DE" sz="1400" b="1" spc="25" dirty="0">
                <a:solidFill>
                  <a:srgbClr val="FFFFFF"/>
                </a:solidFill>
                <a:latin typeface="Frutiger LT Pro 47 Light Cn"/>
                <a:cs typeface="Frutiger LT Pro 47 Light Cn"/>
              </a:rPr>
              <a:t>Verwaltungsaufwand </a:t>
            </a:r>
            <a:r>
              <a:rPr lang="de-DE" sz="1400" spc="5" dirty="0">
                <a:solidFill>
                  <a:srgbClr val="ABACAC"/>
                </a:solidFill>
                <a:latin typeface="Frutiger LT Pro 45 Light"/>
                <a:cs typeface="Frutiger LT Pro 45 Light"/>
              </a:rPr>
              <a:t>mit</a:t>
            </a:r>
            <a:r>
              <a:rPr lang="de-DE" sz="1400" spc="5" dirty="0">
                <a:solidFill>
                  <a:srgbClr val="B1B3B6"/>
                </a:solidFill>
                <a:latin typeface="Frutiger LT Pro 45 Light"/>
                <a:cs typeface="Frutiger LT Pro 45 Light"/>
              </a:rPr>
              <a:t> </a:t>
            </a:r>
            <a:r>
              <a:rPr lang="de-DE" sz="1400" b="1" spc="20" dirty="0">
                <a:solidFill>
                  <a:srgbClr val="FFFFFF"/>
                </a:solidFill>
                <a:latin typeface="Frutiger LT Pro 47 Light Cn"/>
                <a:cs typeface="Frutiger LT Pro 47 Light Cn"/>
              </a:rPr>
              <a:t>weniger</a:t>
            </a:r>
            <a:r>
              <a:rPr lang="de-DE" sz="1400" b="1" spc="360" dirty="0">
                <a:solidFill>
                  <a:srgbClr val="FFFFFF"/>
                </a:solidFill>
                <a:latin typeface="Frutiger LT Pro 47 Light Cn"/>
                <a:cs typeface="Frutiger LT Pro 47 Light Cn"/>
              </a:rPr>
              <a:t> </a:t>
            </a:r>
            <a:r>
              <a:rPr lang="de-DE" sz="1400" b="1" spc="20" dirty="0">
                <a:solidFill>
                  <a:srgbClr val="FFFFFF"/>
                </a:solidFill>
                <a:latin typeface="Frutiger LT Pro 47 Light Cn"/>
                <a:cs typeface="Frutiger LT Pro 47 Light Cn"/>
              </a:rPr>
              <a:t>Schriftverkehr</a:t>
            </a:r>
            <a:endParaRPr lang="de-DE" sz="1400" dirty="0">
              <a:latin typeface="Frutiger LT Pro 47 Light Cn"/>
              <a:cs typeface="Frutiger LT Pro 47 Light Cn"/>
            </a:endParaRPr>
          </a:p>
          <a:p>
            <a:pPr marL="12700" algn="l">
              <a:lnSpc>
                <a:spcPct val="100000"/>
              </a:lnSpc>
              <a:spcBef>
                <a:spcPts val="994"/>
              </a:spcBef>
            </a:pPr>
            <a:r>
              <a:rPr lang="de-DE" sz="1600" b="1" dirty="0">
                <a:solidFill>
                  <a:srgbClr val="ABACAC"/>
                </a:solidFill>
                <a:latin typeface="Frutiger LT Pro 47 Light Cn"/>
                <a:cs typeface="Frutiger LT Pro 47 Light Cn"/>
              </a:rPr>
              <a:t>» </a:t>
            </a:r>
            <a:r>
              <a:rPr lang="de-DE" sz="1400" spc="5" dirty="0">
                <a:solidFill>
                  <a:srgbClr val="ABACAC"/>
                </a:solidFill>
                <a:latin typeface="Frutiger LT Pro 45 Light"/>
                <a:cs typeface="Frutiger LT Pro 45 Light"/>
              </a:rPr>
              <a:t>niedrigeren und </a:t>
            </a:r>
            <a:r>
              <a:rPr lang="de-DE" sz="1400" b="1" spc="25" dirty="0">
                <a:solidFill>
                  <a:srgbClr val="FFFFFF"/>
                </a:solidFill>
                <a:latin typeface="Frutiger LT Pro 47 Light Cn"/>
                <a:cs typeface="Frutiger LT Pro 47 Light Cn"/>
              </a:rPr>
              <a:t>überschaubareren</a:t>
            </a:r>
            <a:r>
              <a:rPr lang="de-DE" sz="1400" b="1" spc="165" dirty="0">
                <a:solidFill>
                  <a:srgbClr val="FFFFFF"/>
                </a:solidFill>
                <a:latin typeface="Frutiger LT Pro 47 Light Cn"/>
                <a:cs typeface="Frutiger LT Pro 47 Light Cn"/>
              </a:rPr>
              <a:t> </a:t>
            </a:r>
            <a:r>
              <a:rPr lang="de-DE" sz="1400" b="1" spc="15" dirty="0">
                <a:solidFill>
                  <a:srgbClr val="FFFFFF"/>
                </a:solidFill>
                <a:latin typeface="Frutiger LT Pro 47 Light Cn"/>
                <a:cs typeface="Frutiger LT Pro 47 Light Cn"/>
              </a:rPr>
              <a:t>Kosten</a:t>
            </a:r>
            <a:endParaRPr lang="de-DE" sz="1400" dirty="0">
              <a:latin typeface="Frutiger LT Pro 47 Light Cn"/>
              <a:cs typeface="Frutiger LT Pro 47 Light Cn"/>
            </a:endParaRPr>
          </a:p>
          <a:p>
            <a:pPr marL="12700" algn="l">
              <a:lnSpc>
                <a:spcPct val="100000"/>
              </a:lnSpc>
              <a:spcBef>
                <a:spcPts val="995"/>
              </a:spcBef>
            </a:pPr>
            <a:r>
              <a:rPr lang="de-DE" sz="1600" b="1" dirty="0">
                <a:solidFill>
                  <a:srgbClr val="ABACAC"/>
                </a:solidFill>
                <a:latin typeface="Frutiger LT Pro 47 Light Cn"/>
                <a:cs typeface="Frutiger LT Pro 47 Light Cn"/>
              </a:rPr>
              <a:t>»</a:t>
            </a:r>
            <a:r>
              <a:rPr lang="de-DE" sz="1600" b="1" dirty="0">
                <a:solidFill>
                  <a:srgbClr val="B1B3B6"/>
                </a:solidFill>
                <a:latin typeface="Frutiger LT Pro 47 Light Cn"/>
                <a:cs typeface="Frutiger LT Pro 47 Light Cn"/>
              </a:rPr>
              <a:t> </a:t>
            </a:r>
            <a:r>
              <a:rPr lang="de-DE" sz="1400" b="1" spc="20" dirty="0">
                <a:solidFill>
                  <a:srgbClr val="FFFFFF"/>
                </a:solidFill>
                <a:latin typeface="Frutiger LT Pro 47 Light Cn"/>
                <a:cs typeface="Frutiger LT Pro 47 Light Cn"/>
              </a:rPr>
              <a:t>geringerer </a:t>
            </a:r>
            <a:r>
              <a:rPr lang="de-DE" sz="1400" b="1" spc="25" dirty="0">
                <a:solidFill>
                  <a:srgbClr val="FFFFFF"/>
                </a:solidFill>
                <a:latin typeface="Frutiger LT Pro 47 Light Cn"/>
                <a:cs typeface="Frutiger LT Pro 47 Light Cn"/>
              </a:rPr>
              <a:t>Lagerhaltung </a:t>
            </a:r>
            <a:r>
              <a:rPr lang="de-DE" sz="1400" dirty="0">
                <a:solidFill>
                  <a:srgbClr val="ABACAC"/>
                </a:solidFill>
                <a:latin typeface="Frutiger LT Pro 45 Light"/>
                <a:cs typeface="Frutiger LT Pro 45 Light"/>
              </a:rPr>
              <a:t>in </a:t>
            </a:r>
            <a:r>
              <a:rPr lang="de-DE" sz="1400" spc="5" dirty="0">
                <a:solidFill>
                  <a:srgbClr val="ABACAC"/>
                </a:solidFill>
                <a:latin typeface="Frutiger LT Pro 45 Light"/>
                <a:cs typeface="Frutiger LT Pro 45 Light"/>
              </a:rPr>
              <a:t>Ihren</a:t>
            </a:r>
            <a:r>
              <a:rPr lang="de-DE" sz="1400" spc="220" dirty="0">
                <a:solidFill>
                  <a:srgbClr val="ABACAC"/>
                </a:solidFill>
                <a:latin typeface="Frutiger LT Pro 45 Light"/>
                <a:cs typeface="Frutiger LT Pro 45 Light"/>
              </a:rPr>
              <a:t> </a:t>
            </a:r>
            <a:r>
              <a:rPr lang="de-DE" sz="1400" dirty="0">
                <a:solidFill>
                  <a:srgbClr val="ABACAC"/>
                </a:solidFill>
                <a:latin typeface="Frutiger LT Pro 45 Light"/>
                <a:cs typeface="Frutiger LT Pro 45 Light"/>
              </a:rPr>
              <a:t>Räumlichkeiten</a:t>
            </a:r>
          </a:p>
          <a:p>
            <a:pPr marL="12700" algn="l">
              <a:lnSpc>
                <a:spcPct val="100000"/>
              </a:lnSpc>
              <a:spcBef>
                <a:spcPts val="994"/>
              </a:spcBef>
            </a:pPr>
            <a:r>
              <a:rPr lang="de-DE" sz="1600" b="1" dirty="0">
                <a:solidFill>
                  <a:srgbClr val="ABACAC"/>
                </a:solidFill>
                <a:latin typeface="Frutiger LT Pro 47 Light Cn"/>
                <a:cs typeface="Frutiger LT Pro 47 Light Cn"/>
              </a:rPr>
              <a:t>» </a:t>
            </a:r>
            <a:r>
              <a:rPr lang="de-DE" sz="1400" spc="5" dirty="0">
                <a:solidFill>
                  <a:srgbClr val="ABACAC"/>
                </a:solidFill>
                <a:latin typeface="Frutiger LT Pro 45 Light"/>
                <a:cs typeface="Frutiger LT Pro 45 Light"/>
              </a:rPr>
              <a:t>einer </a:t>
            </a:r>
            <a:r>
              <a:rPr lang="de-DE" sz="1400" b="1" spc="20" dirty="0">
                <a:solidFill>
                  <a:srgbClr val="FFFFFF"/>
                </a:solidFill>
                <a:latin typeface="Frutiger LT Pro 47 Light Cn"/>
                <a:cs typeface="Frutiger LT Pro 47 Light Cn"/>
              </a:rPr>
              <a:t>abteilungsbezogener</a:t>
            </a:r>
            <a:r>
              <a:rPr lang="de-DE" sz="1400" b="1" spc="114" dirty="0">
                <a:solidFill>
                  <a:srgbClr val="FFFFFF"/>
                </a:solidFill>
                <a:latin typeface="Frutiger LT Pro 47 Light Cn"/>
                <a:cs typeface="Frutiger LT Pro 47 Light Cn"/>
              </a:rPr>
              <a:t> </a:t>
            </a:r>
            <a:r>
              <a:rPr lang="de-DE" sz="1400" b="1" spc="20" dirty="0">
                <a:solidFill>
                  <a:srgbClr val="FFFFFF"/>
                </a:solidFill>
                <a:latin typeface="Frutiger LT Pro 47 Light Cn"/>
                <a:cs typeface="Frutiger LT Pro 47 Light Cn"/>
              </a:rPr>
              <a:t>Belieferung</a:t>
            </a:r>
            <a:endParaRPr lang="de-DE" sz="1400" dirty="0">
              <a:latin typeface="Frutiger LT Pro 47 Light Cn"/>
              <a:cs typeface="Frutiger LT Pro 47 Light Cn"/>
            </a:endParaRPr>
          </a:p>
          <a:p>
            <a:pPr marL="12700" algn="l">
              <a:lnSpc>
                <a:spcPct val="100000"/>
              </a:lnSpc>
              <a:spcBef>
                <a:spcPts val="995"/>
              </a:spcBef>
            </a:pPr>
            <a:r>
              <a:rPr lang="de-DE" sz="1600" b="1" dirty="0">
                <a:solidFill>
                  <a:srgbClr val="ABACAC"/>
                </a:solidFill>
                <a:latin typeface="Frutiger LT Pro 47 Light Cn"/>
                <a:cs typeface="Frutiger LT Pro 47 Light Cn"/>
              </a:rPr>
              <a:t>» </a:t>
            </a:r>
            <a:r>
              <a:rPr lang="de-DE" sz="1400" spc="5" dirty="0">
                <a:solidFill>
                  <a:srgbClr val="ABACAC"/>
                </a:solidFill>
                <a:latin typeface="Frutiger LT Pro 45 Light"/>
                <a:cs typeface="Frutiger LT Pro 45 Light"/>
              </a:rPr>
              <a:t>einem </a:t>
            </a:r>
            <a:r>
              <a:rPr lang="de-DE" sz="1400" b="1" spc="20" dirty="0">
                <a:solidFill>
                  <a:srgbClr val="FFFFFF"/>
                </a:solidFill>
                <a:latin typeface="Frutiger LT Pro 47 Light Cn"/>
                <a:cs typeface="Frutiger LT Pro 47 Light Cn"/>
              </a:rPr>
              <a:t>kundenspezifischen </a:t>
            </a:r>
            <a:r>
              <a:rPr lang="de-DE" sz="1400" b="1" spc="15" dirty="0">
                <a:solidFill>
                  <a:srgbClr val="FFFFFF"/>
                </a:solidFill>
                <a:latin typeface="Frutiger LT Pro 47 Light Cn"/>
                <a:cs typeface="Frutiger LT Pro 47 Light Cn"/>
              </a:rPr>
              <a:t>Webshop </a:t>
            </a:r>
            <a:r>
              <a:rPr lang="de-DE" sz="1400" dirty="0">
                <a:solidFill>
                  <a:srgbClr val="ABACAC"/>
                </a:solidFill>
                <a:latin typeface="Frutiger LT Pro 45 Light"/>
                <a:cs typeface="Frutiger LT Pro 45 Light"/>
              </a:rPr>
              <a:t>für </a:t>
            </a:r>
            <a:r>
              <a:rPr lang="de-DE" sz="1400" spc="5" dirty="0">
                <a:solidFill>
                  <a:srgbClr val="ABACAC"/>
                </a:solidFill>
                <a:latin typeface="Frutiger LT Pro 45 Light"/>
                <a:cs typeface="Frutiger LT Pro 45 Light"/>
              </a:rPr>
              <a:t>unsere</a:t>
            </a:r>
            <a:r>
              <a:rPr lang="de-DE" sz="1400" spc="290" dirty="0">
                <a:solidFill>
                  <a:srgbClr val="ABACAC"/>
                </a:solidFill>
                <a:latin typeface="Frutiger LT Pro 45 Light"/>
                <a:cs typeface="Frutiger LT Pro 45 Light"/>
              </a:rPr>
              <a:t> </a:t>
            </a:r>
            <a:r>
              <a:rPr lang="de-DE" sz="1400" spc="10" dirty="0">
                <a:solidFill>
                  <a:srgbClr val="ABACAC"/>
                </a:solidFill>
                <a:latin typeface="Frutiger LT Pro 45 Light"/>
                <a:cs typeface="Frutiger LT Pro 45 Light"/>
              </a:rPr>
              <a:t>Produkte</a:t>
            </a:r>
            <a:endParaRPr lang="de-DE" sz="1400" dirty="0">
              <a:solidFill>
                <a:srgbClr val="ABACAC"/>
              </a:solidFill>
              <a:latin typeface="Frutiger LT Pro 45 Light"/>
              <a:cs typeface="Frutiger LT Pro 45 Light"/>
            </a:endParaRPr>
          </a:p>
          <a:p>
            <a:pPr marL="12700" algn="l">
              <a:lnSpc>
                <a:spcPct val="100000"/>
              </a:lnSpc>
              <a:spcBef>
                <a:spcPts val="994"/>
              </a:spcBef>
            </a:pPr>
            <a:r>
              <a:rPr lang="de-DE" sz="1600" b="1" dirty="0">
                <a:solidFill>
                  <a:srgbClr val="ABACAC"/>
                </a:solidFill>
                <a:latin typeface="Frutiger LT Pro 47 Light Cn"/>
                <a:cs typeface="Frutiger LT Pro 47 Light Cn"/>
              </a:rPr>
              <a:t>» </a:t>
            </a:r>
            <a:r>
              <a:rPr lang="de-DE" sz="1400" spc="10" dirty="0">
                <a:solidFill>
                  <a:srgbClr val="ABACAC"/>
                </a:solidFill>
                <a:latin typeface="Frutiger LT Pro 45 Light"/>
                <a:cs typeface="Frutiger LT Pro 45 Light"/>
              </a:rPr>
              <a:t>Arbeitsschutzprodukten </a:t>
            </a:r>
            <a:r>
              <a:rPr lang="de-DE" sz="1400" spc="5" dirty="0">
                <a:solidFill>
                  <a:srgbClr val="ABACAC"/>
                </a:solidFill>
                <a:latin typeface="Frutiger LT Pro 45 Light"/>
                <a:cs typeface="Frutiger LT Pro 45 Light"/>
              </a:rPr>
              <a:t>und Berufskleidung mit </a:t>
            </a:r>
            <a:r>
              <a:rPr lang="de-DE" sz="1400" b="1" spc="20" dirty="0">
                <a:solidFill>
                  <a:srgbClr val="FFFFFF"/>
                </a:solidFill>
                <a:latin typeface="Frutiger LT Pro 47 Light Cn"/>
                <a:cs typeface="Frutiger LT Pro 47 Light Cn"/>
              </a:rPr>
              <a:t>Ihrem Werbeaufdruck</a:t>
            </a:r>
            <a:endParaRPr lang="de-DE" sz="1400" dirty="0">
              <a:latin typeface="Frutiger LT Pro 47 Light Cn"/>
              <a:cs typeface="Frutiger LT Pro 47 Light Cn"/>
            </a:endParaRPr>
          </a:p>
          <a:p>
            <a:pPr marL="386080" marR="713105" indent="-167005" algn="l">
              <a:lnSpc>
                <a:spcPts val="1680"/>
              </a:lnSpc>
              <a:spcBef>
                <a:spcPts val="1245"/>
              </a:spcBef>
            </a:pPr>
            <a:endParaRPr lang="de-DE" sz="1200" dirty="0">
              <a:latin typeface="Frutiger LT Pro 45 Light"/>
              <a:cs typeface="Frutiger LT Pro 45 Light"/>
            </a:endParaRPr>
          </a:p>
          <a:p>
            <a:pPr algn="l"/>
            <a:endParaRPr lang="de-DE" sz="1200" b="1" dirty="0">
              <a:solidFill>
                <a:srgbClr val="25406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32268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/>
          <p:cNvSpPr/>
          <p:nvPr/>
        </p:nvSpPr>
        <p:spPr>
          <a:xfrm>
            <a:off x="152400" y="133350"/>
            <a:ext cx="8839200" cy="4876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Bild 10" descr="footer.png"/>
          <p:cNvPicPr>
            <a:picLocks noChangeAspect="1"/>
          </p:cNvPicPr>
          <p:nvPr/>
        </p:nvPicPr>
        <p:blipFill>
          <a:blip r:embed="rId2"/>
          <a:srcRect b="91168"/>
          <a:stretch>
            <a:fillRect/>
          </a:stretch>
        </p:blipFill>
        <p:spPr>
          <a:xfrm>
            <a:off x="420236" y="4591050"/>
            <a:ext cx="8342764" cy="552450"/>
          </a:xfrm>
          <a:prstGeom prst="rect">
            <a:avLst/>
          </a:prstGeom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457200" y="4857750"/>
            <a:ext cx="2133600" cy="273844"/>
          </a:xfrm>
        </p:spPr>
        <p:txBody>
          <a:bodyPr/>
          <a:lstStyle/>
          <a:p>
            <a:fld id="{78CC73E0-C064-3F48-AFA4-34F50C2B1C53}" type="datetime1">
              <a:rPr lang="de-DE" sz="900" smtClean="0">
                <a:solidFill>
                  <a:schemeClr val="bg1">
                    <a:lumMod val="95000"/>
                  </a:schemeClr>
                </a:solidFill>
                <a:latin typeface="Frutiger LT Pro 45 Light" panose="020B0403030504020204" pitchFamily="34" charset="0"/>
                <a:cs typeface="Arial"/>
              </a:rPr>
              <a:pPr/>
              <a:t>07.02.2017</a:t>
            </a:fld>
            <a:endParaRPr lang="de-DE" sz="900" dirty="0">
              <a:solidFill>
                <a:schemeClr val="bg1">
                  <a:lumMod val="95000"/>
                </a:schemeClr>
              </a:solidFill>
              <a:latin typeface="Frutiger LT Pro 45 Light" panose="020B0403030504020204" pitchFamily="34" charset="0"/>
              <a:cs typeface="Arial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>
          <a:xfrm>
            <a:off x="6553200" y="4857750"/>
            <a:ext cx="2133600" cy="273844"/>
          </a:xfrm>
        </p:spPr>
        <p:txBody>
          <a:bodyPr/>
          <a:lstStyle/>
          <a:p>
            <a:fld id="{EF96E2CB-9687-CE4F-B719-F798F1EF16E3}" type="slidenum">
              <a:rPr lang="de-DE" sz="900" smtClean="0">
                <a:solidFill>
                  <a:srgbClr val="F2F2F2"/>
                </a:solidFill>
                <a:latin typeface="Frutiger LT Pro 45 Light" panose="020B0403030504020204" pitchFamily="34" charset="0"/>
                <a:cs typeface="Arial"/>
              </a:rPr>
              <a:pPr/>
              <a:t>27</a:t>
            </a:fld>
            <a:endParaRPr lang="de-DE" sz="900" dirty="0">
              <a:solidFill>
                <a:srgbClr val="F2F2F2"/>
              </a:solidFill>
              <a:latin typeface="Frutiger LT Pro 45 Light" panose="020B0403030504020204" pitchFamily="34" charset="0"/>
              <a:cs typeface="Arial"/>
            </a:endParaRP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>
          <a:xfrm>
            <a:off x="3124200" y="4857750"/>
            <a:ext cx="2895600" cy="273844"/>
          </a:xfrm>
        </p:spPr>
        <p:txBody>
          <a:bodyPr/>
          <a:lstStyle/>
          <a:p>
            <a:r>
              <a:rPr lang="de-DE" sz="900" dirty="0">
                <a:solidFill>
                  <a:srgbClr val="F2F2F2"/>
                </a:solidFill>
                <a:latin typeface="Frutiger LT Pro 45 Light" panose="020B0403030504020204" pitchFamily="34" charset="0"/>
                <a:cs typeface="Arial"/>
              </a:rPr>
              <a:t>ASTA</a:t>
            </a:r>
          </a:p>
        </p:txBody>
      </p:sp>
      <p:pic>
        <p:nvPicPr>
          <p:cNvPr id="10" name="Bild 9" descr="ASTA-Logo_CMYK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7846" y="0"/>
            <a:ext cx="925154" cy="1473325"/>
          </a:xfrm>
          <a:prstGeom prst="rect">
            <a:avLst/>
          </a:prstGeom>
        </p:spPr>
      </p:pic>
      <p:sp>
        <p:nvSpPr>
          <p:cNvPr id="12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228600" y="209551"/>
            <a:ext cx="7315200" cy="685799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marL="12700" algn="l">
              <a:lnSpc>
                <a:spcPct val="100000"/>
              </a:lnSpc>
            </a:pPr>
            <a:r>
              <a:rPr lang="de-DE" sz="2400" spc="10" dirty="0">
                <a:solidFill>
                  <a:srgbClr val="B1B3B6"/>
                </a:solidFill>
                <a:latin typeface="Frutiger LT Pro 47 Light Cn" panose="020B0706030504020204" pitchFamily="34" charset="0"/>
                <a:cs typeface="Frutiger LT Pro 45 Light"/>
              </a:rPr>
              <a:t>Profitieren Sie von Ihrem</a:t>
            </a:r>
            <a:br>
              <a:rPr lang="de-DE" sz="2400" dirty="0">
                <a:latin typeface="Frutiger LT Pro 47 Light Cn" panose="020B0706030504020204" pitchFamily="34" charset="0"/>
                <a:cs typeface="Frutiger LT Pro 45 Light"/>
              </a:rPr>
            </a:br>
            <a:r>
              <a:rPr lang="de-DE" sz="2400" spc="40" dirty="0">
                <a:solidFill>
                  <a:srgbClr val="14184E"/>
                </a:solidFill>
                <a:latin typeface="Frutiger LT Pro 47 Light Cn" panose="020B0706030504020204" pitchFamily="34" charset="0"/>
              </a:rPr>
              <a:t>kundenspezifischen Webshop für Ihre Produkte</a:t>
            </a:r>
            <a:r>
              <a:rPr lang="de-DE" sz="2400" spc="25" dirty="0">
                <a:solidFill>
                  <a:srgbClr val="14184E"/>
                </a:solidFill>
                <a:latin typeface="Frutiger LT Pro 47 Light Cn" panose="020B0706030504020204" pitchFamily="34" charset="0"/>
              </a:rPr>
              <a:t>.</a:t>
            </a:r>
            <a:endParaRPr lang="de-DE" sz="2400" b="1" dirty="0">
              <a:solidFill>
                <a:srgbClr val="14184E"/>
              </a:solidFill>
              <a:latin typeface="Frutiger LT Pro 47 Light Cn" panose="020B0706030504020204" pitchFamily="34" charset="0"/>
              <a:cs typeface="Arial"/>
            </a:endParaRPr>
          </a:p>
        </p:txBody>
      </p:sp>
      <p:sp>
        <p:nvSpPr>
          <p:cNvPr id="15" name="object 2"/>
          <p:cNvSpPr/>
          <p:nvPr/>
        </p:nvSpPr>
        <p:spPr>
          <a:xfrm>
            <a:off x="634008" y="1477994"/>
            <a:ext cx="7875984" cy="3037972"/>
          </a:xfrm>
          <a:prstGeom prst="rect">
            <a:avLst/>
          </a:prstGeom>
          <a:solidFill>
            <a:srgbClr val="1418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Rectangle 3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647700" y="1547614"/>
            <a:ext cx="7020644" cy="3256384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12700" algn="l">
              <a:lnSpc>
                <a:spcPct val="100000"/>
              </a:lnSpc>
            </a:pPr>
            <a:r>
              <a:rPr lang="de-DE" sz="1600" b="1" spc="15" dirty="0">
                <a:solidFill>
                  <a:srgbClr val="FFFFFF"/>
                </a:solidFill>
                <a:latin typeface="Frutiger LT Pro 47 Light Cn"/>
                <a:cs typeface="Frutiger LT Pro 47 Light Cn"/>
              </a:rPr>
              <a:t>In Ihrem individuellen Webshop erwarten Sie:</a:t>
            </a:r>
            <a:endParaRPr lang="de-DE" sz="1600" dirty="0">
              <a:latin typeface="Frutiger LT Pro 47 Light Cn"/>
              <a:cs typeface="Frutiger LT Pro 47 Light Cn"/>
            </a:endParaRPr>
          </a:p>
          <a:p>
            <a:pPr marL="12700" algn="l">
              <a:lnSpc>
                <a:spcPct val="100000"/>
              </a:lnSpc>
              <a:spcBef>
                <a:spcPts val="1580"/>
              </a:spcBef>
            </a:pPr>
            <a:r>
              <a:rPr lang="de-DE" sz="1600" b="1" dirty="0">
                <a:solidFill>
                  <a:srgbClr val="ABACAC"/>
                </a:solidFill>
                <a:latin typeface="Frutiger LT Pro 47 Light Cn"/>
                <a:cs typeface="Frutiger LT Pro 47 Light Cn"/>
              </a:rPr>
              <a:t>» </a:t>
            </a:r>
            <a:r>
              <a:rPr lang="de-DE" sz="1400" spc="5" dirty="0">
                <a:solidFill>
                  <a:srgbClr val="ABACAC"/>
                </a:solidFill>
                <a:latin typeface="Frutiger LT Pro 45 Light"/>
                <a:cs typeface="Frutiger LT Pro 45 Light"/>
              </a:rPr>
              <a:t>passwortgesicherte Zugänge</a:t>
            </a:r>
            <a:endParaRPr lang="de-DE" sz="1400" dirty="0">
              <a:solidFill>
                <a:srgbClr val="ABACAC"/>
              </a:solidFill>
              <a:latin typeface="Frutiger LT Pro 47 Light Cn"/>
              <a:cs typeface="Frutiger LT Pro 47 Light Cn"/>
            </a:endParaRPr>
          </a:p>
          <a:p>
            <a:pPr marL="12700" algn="l">
              <a:lnSpc>
                <a:spcPct val="100000"/>
              </a:lnSpc>
              <a:spcBef>
                <a:spcPts val="994"/>
              </a:spcBef>
            </a:pPr>
            <a:r>
              <a:rPr lang="de-DE" sz="1600" b="1" dirty="0">
                <a:solidFill>
                  <a:srgbClr val="ABACAC"/>
                </a:solidFill>
                <a:latin typeface="Frutiger LT Pro 47 Light Cn"/>
                <a:cs typeface="Frutiger LT Pro 47 Light Cn"/>
              </a:rPr>
              <a:t>» </a:t>
            </a:r>
            <a:r>
              <a:rPr lang="de-DE" sz="1400" spc="5" dirty="0">
                <a:solidFill>
                  <a:srgbClr val="ABACAC"/>
                </a:solidFill>
                <a:latin typeface="Frutiger LT Pro 45 Light"/>
                <a:cs typeface="Frutiger LT Pro 45 Light"/>
              </a:rPr>
              <a:t>nur die von Ihnen </a:t>
            </a:r>
            <a:r>
              <a:rPr lang="de-DE" sz="1400" b="1" spc="25" dirty="0">
                <a:solidFill>
                  <a:srgbClr val="FFFFFF"/>
                </a:solidFill>
                <a:latin typeface="Frutiger LT Pro 47 Light Cn"/>
                <a:cs typeface="Frutiger LT Pro 47 Light Cn"/>
              </a:rPr>
              <a:t>freigegebenen Artikel</a:t>
            </a:r>
            <a:endParaRPr lang="de-DE" sz="1400" dirty="0">
              <a:latin typeface="Frutiger LT Pro 47 Light Cn"/>
              <a:cs typeface="Frutiger LT Pro 47 Light Cn"/>
            </a:endParaRPr>
          </a:p>
          <a:p>
            <a:pPr marL="12700" algn="l">
              <a:lnSpc>
                <a:spcPct val="100000"/>
              </a:lnSpc>
              <a:spcBef>
                <a:spcPts val="995"/>
              </a:spcBef>
            </a:pPr>
            <a:r>
              <a:rPr lang="de-DE" sz="1600" b="1" dirty="0">
                <a:solidFill>
                  <a:srgbClr val="ABACAC"/>
                </a:solidFill>
                <a:latin typeface="Frutiger LT Pro 47 Light Cn"/>
                <a:cs typeface="Frutiger LT Pro 47 Light Cn"/>
              </a:rPr>
              <a:t>» </a:t>
            </a:r>
            <a:r>
              <a:rPr lang="de-DE" sz="1400" dirty="0">
                <a:solidFill>
                  <a:srgbClr val="ABACAC"/>
                </a:solidFill>
                <a:latin typeface="Frutiger LT Pro 45 Light"/>
              </a:rPr>
              <a:t>eine</a:t>
            </a:r>
            <a:r>
              <a:rPr lang="de-DE" sz="1600" b="1" dirty="0">
                <a:solidFill>
                  <a:srgbClr val="ABACAC"/>
                </a:solidFill>
                <a:latin typeface="Frutiger LT Pro 47 Light Cn"/>
                <a:cs typeface="Frutiger LT Pro 47 Light Cn"/>
              </a:rPr>
              <a:t> </a:t>
            </a:r>
            <a:r>
              <a:rPr lang="de-DE" sz="1400" b="1" spc="20" dirty="0">
                <a:solidFill>
                  <a:srgbClr val="FFFFFF"/>
                </a:solidFill>
                <a:latin typeface="Frutiger LT Pro 47 Light Cn"/>
                <a:cs typeface="Frutiger LT Pro 47 Light Cn"/>
              </a:rPr>
              <a:t>individuelle Autorisierung</a:t>
            </a:r>
            <a:r>
              <a:rPr lang="de-DE" sz="1400" b="1" spc="25" dirty="0">
                <a:solidFill>
                  <a:srgbClr val="FFFFFF"/>
                </a:solidFill>
                <a:latin typeface="Frutiger LT Pro 47 Light Cn"/>
                <a:cs typeface="Frutiger LT Pro 47 Light Cn"/>
              </a:rPr>
              <a:t> </a:t>
            </a:r>
            <a:r>
              <a:rPr lang="de-DE" sz="1400" dirty="0">
                <a:solidFill>
                  <a:srgbClr val="ABACAC"/>
                </a:solidFill>
                <a:latin typeface="Frutiger LT Pro 45 Light"/>
                <a:cs typeface="Frutiger LT Pro 45 Light"/>
              </a:rPr>
              <a:t>für verschiedene Mitarbeiter</a:t>
            </a:r>
          </a:p>
          <a:p>
            <a:pPr marL="12700" algn="l">
              <a:lnSpc>
                <a:spcPct val="100000"/>
              </a:lnSpc>
              <a:spcBef>
                <a:spcPts val="994"/>
              </a:spcBef>
            </a:pPr>
            <a:r>
              <a:rPr lang="de-DE" sz="1600" b="1" dirty="0">
                <a:solidFill>
                  <a:srgbClr val="ABACAC"/>
                </a:solidFill>
                <a:latin typeface="Frutiger LT Pro 47 Light Cn"/>
                <a:cs typeface="Frutiger LT Pro 47 Light Cn"/>
              </a:rPr>
              <a:t>»</a:t>
            </a:r>
            <a:r>
              <a:rPr lang="de-DE" sz="1600" b="1" dirty="0">
                <a:solidFill>
                  <a:srgbClr val="B1B3B6"/>
                </a:solidFill>
                <a:latin typeface="Frutiger LT Pro 47 Light Cn"/>
                <a:cs typeface="Frutiger LT Pro 47 Light Cn"/>
              </a:rPr>
              <a:t> </a:t>
            </a:r>
            <a:r>
              <a:rPr lang="de-DE" sz="1400" b="1" spc="20" dirty="0">
                <a:solidFill>
                  <a:srgbClr val="FFFFFF"/>
                </a:solidFill>
                <a:latin typeface="Frutiger LT Pro 47 Light Cn"/>
                <a:cs typeface="Frutiger LT Pro 47 Light Cn"/>
              </a:rPr>
              <a:t>alle Artikel entweder </a:t>
            </a:r>
            <a:r>
              <a:rPr lang="de-DE" sz="1400" dirty="0">
                <a:solidFill>
                  <a:srgbClr val="ABACAC"/>
                </a:solidFill>
                <a:latin typeface="Frutiger LT Pro 45 Light"/>
              </a:rPr>
              <a:t>mit oder ohne Einkaufpreise</a:t>
            </a:r>
          </a:p>
          <a:p>
            <a:pPr marL="12700" algn="l">
              <a:lnSpc>
                <a:spcPct val="100000"/>
              </a:lnSpc>
              <a:spcBef>
                <a:spcPts val="995"/>
              </a:spcBef>
            </a:pPr>
            <a:r>
              <a:rPr lang="de-DE" sz="1600" b="1" dirty="0">
                <a:solidFill>
                  <a:srgbClr val="ABACAC"/>
                </a:solidFill>
                <a:latin typeface="Frutiger LT Pro 47 Light Cn"/>
                <a:cs typeface="Frutiger LT Pro 47 Light Cn"/>
              </a:rPr>
              <a:t>»</a:t>
            </a:r>
            <a:r>
              <a:rPr lang="de-DE" sz="1600" b="1" dirty="0">
                <a:solidFill>
                  <a:srgbClr val="B1B3B6"/>
                </a:solidFill>
                <a:latin typeface="Frutiger LT Pro 47 Light Cn"/>
                <a:cs typeface="Frutiger LT Pro 47 Light Cn"/>
              </a:rPr>
              <a:t> </a:t>
            </a:r>
            <a:r>
              <a:rPr lang="de-DE" sz="1400" b="1" spc="20" dirty="0">
                <a:solidFill>
                  <a:srgbClr val="FFFFFF"/>
                </a:solidFill>
                <a:latin typeface="Frutiger LT Pro 47 Light Cn"/>
                <a:cs typeface="Frutiger LT Pro 47 Light Cn"/>
              </a:rPr>
              <a:t>Auftragsbestätigungen</a:t>
            </a:r>
            <a:r>
              <a:rPr lang="de-DE" sz="1400" b="1" spc="15" dirty="0">
                <a:solidFill>
                  <a:srgbClr val="FFFFFF"/>
                </a:solidFill>
                <a:latin typeface="Frutiger LT Pro 47 Light Cn"/>
                <a:cs typeface="Frutiger LT Pro 47 Light Cn"/>
              </a:rPr>
              <a:t> </a:t>
            </a:r>
            <a:r>
              <a:rPr lang="de-DE" sz="1400" dirty="0">
                <a:solidFill>
                  <a:srgbClr val="ABACAC"/>
                </a:solidFill>
                <a:latin typeface="Frutiger LT Pro 45 Light"/>
                <a:cs typeface="Frutiger LT Pro 45 Light"/>
              </a:rPr>
              <a:t>per E-Mail</a:t>
            </a:r>
          </a:p>
          <a:p>
            <a:pPr marL="12700" algn="l">
              <a:lnSpc>
                <a:spcPct val="100000"/>
              </a:lnSpc>
              <a:spcBef>
                <a:spcPts val="994"/>
              </a:spcBef>
            </a:pPr>
            <a:r>
              <a:rPr lang="de-DE" sz="1600" b="1" dirty="0">
                <a:solidFill>
                  <a:srgbClr val="ABACAC"/>
                </a:solidFill>
                <a:latin typeface="Frutiger LT Pro 47 Light Cn"/>
                <a:cs typeface="Frutiger LT Pro 47 Light Cn"/>
              </a:rPr>
              <a:t>» </a:t>
            </a:r>
            <a:r>
              <a:rPr lang="de-DE" sz="1400" spc="10" dirty="0">
                <a:solidFill>
                  <a:srgbClr val="ABACAC"/>
                </a:solidFill>
                <a:latin typeface="Frutiger LT Pro 45 Light"/>
                <a:cs typeface="Frutiger LT Pro 45 Light"/>
              </a:rPr>
              <a:t>die</a:t>
            </a:r>
            <a:r>
              <a:rPr lang="de-DE" sz="1400" spc="5" dirty="0">
                <a:solidFill>
                  <a:srgbClr val="ABACAC"/>
                </a:solidFill>
                <a:latin typeface="Frutiger LT Pro 45 Light"/>
                <a:cs typeface="Frutiger LT Pro 45 Light"/>
              </a:rPr>
              <a:t> </a:t>
            </a:r>
            <a:r>
              <a:rPr lang="de-DE" sz="1400" b="1" spc="20" dirty="0">
                <a:solidFill>
                  <a:srgbClr val="FFFFFF"/>
                </a:solidFill>
                <a:latin typeface="Frutiger LT Pro 47 Light Cn"/>
                <a:cs typeface="Frutiger LT Pro 47 Light Cn"/>
              </a:rPr>
              <a:t>Wartung </a:t>
            </a:r>
            <a:r>
              <a:rPr lang="de-DE" sz="1400" spc="20" dirty="0">
                <a:solidFill>
                  <a:srgbClr val="ABACAC"/>
                </a:solidFill>
                <a:latin typeface="Frutiger LT Pro 45 Light" panose="020B0403030504020204" pitchFamily="34" charset="0"/>
                <a:cs typeface="Frutiger LT Pro 47 Light Cn"/>
              </a:rPr>
              <a:t>übernehmen wir für Sie</a:t>
            </a:r>
            <a:endParaRPr lang="de-DE" sz="1400" dirty="0">
              <a:solidFill>
                <a:srgbClr val="ABACAC"/>
              </a:solidFill>
              <a:latin typeface="Frutiger LT Pro 45 Light" panose="020B0403030504020204" pitchFamily="34" charset="0"/>
              <a:cs typeface="Frutiger LT Pro 47 Light Cn"/>
            </a:endParaRPr>
          </a:p>
          <a:p>
            <a:pPr marL="386080" marR="713105" indent="-167005" algn="l">
              <a:lnSpc>
                <a:spcPts val="1680"/>
              </a:lnSpc>
              <a:spcBef>
                <a:spcPts val="1245"/>
              </a:spcBef>
            </a:pPr>
            <a:endParaRPr lang="de-DE" sz="1200" dirty="0">
              <a:latin typeface="Frutiger LT Pro 45 Light"/>
              <a:cs typeface="Frutiger LT Pro 45 Light"/>
            </a:endParaRPr>
          </a:p>
          <a:p>
            <a:pPr algn="l"/>
            <a:endParaRPr lang="de-DE" sz="1200" b="1" dirty="0">
              <a:solidFill>
                <a:srgbClr val="25406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4187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/>
          <p:cNvSpPr/>
          <p:nvPr/>
        </p:nvSpPr>
        <p:spPr>
          <a:xfrm>
            <a:off x="152400" y="133350"/>
            <a:ext cx="8839200" cy="4876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Bild 10" descr="footer.png"/>
          <p:cNvPicPr>
            <a:picLocks noChangeAspect="1"/>
          </p:cNvPicPr>
          <p:nvPr/>
        </p:nvPicPr>
        <p:blipFill>
          <a:blip r:embed="rId2"/>
          <a:srcRect b="91168"/>
          <a:stretch>
            <a:fillRect/>
          </a:stretch>
        </p:blipFill>
        <p:spPr>
          <a:xfrm>
            <a:off x="420236" y="4591050"/>
            <a:ext cx="8342764" cy="552450"/>
          </a:xfrm>
          <a:prstGeom prst="rect">
            <a:avLst/>
          </a:prstGeom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457200" y="4857750"/>
            <a:ext cx="2133600" cy="273844"/>
          </a:xfrm>
        </p:spPr>
        <p:txBody>
          <a:bodyPr/>
          <a:lstStyle/>
          <a:p>
            <a:fld id="{78CC73E0-C064-3F48-AFA4-34F50C2B1C53}" type="datetime1">
              <a:rPr lang="de-DE" sz="900" smtClean="0">
                <a:solidFill>
                  <a:schemeClr val="bg1">
                    <a:lumMod val="95000"/>
                  </a:schemeClr>
                </a:solidFill>
                <a:latin typeface="Frutiger LT Pro 45 Light" panose="020B0403030504020204" pitchFamily="34" charset="0"/>
                <a:cs typeface="Arial"/>
              </a:rPr>
              <a:pPr/>
              <a:t>07.02.2017</a:t>
            </a:fld>
            <a:endParaRPr lang="de-DE" sz="900" dirty="0">
              <a:solidFill>
                <a:schemeClr val="bg1">
                  <a:lumMod val="95000"/>
                </a:schemeClr>
              </a:solidFill>
              <a:latin typeface="Frutiger LT Pro 45 Light" panose="020B0403030504020204" pitchFamily="34" charset="0"/>
              <a:cs typeface="Arial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>
          <a:xfrm>
            <a:off x="6553200" y="4857750"/>
            <a:ext cx="2133600" cy="273844"/>
          </a:xfrm>
        </p:spPr>
        <p:txBody>
          <a:bodyPr/>
          <a:lstStyle/>
          <a:p>
            <a:fld id="{EF96E2CB-9687-CE4F-B719-F798F1EF16E3}" type="slidenum">
              <a:rPr lang="de-DE" sz="900" smtClean="0">
                <a:solidFill>
                  <a:srgbClr val="F2F2F2"/>
                </a:solidFill>
                <a:latin typeface="Frutiger LT Pro 45 Light" panose="020B0403030504020204" pitchFamily="34" charset="0"/>
                <a:cs typeface="Arial"/>
              </a:rPr>
              <a:pPr/>
              <a:t>28</a:t>
            </a:fld>
            <a:endParaRPr lang="de-DE" sz="900" dirty="0">
              <a:solidFill>
                <a:srgbClr val="F2F2F2"/>
              </a:solidFill>
              <a:latin typeface="Frutiger LT Pro 45 Light" panose="020B0403030504020204" pitchFamily="34" charset="0"/>
              <a:cs typeface="Arial"/>
            </a:endParaRP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>
          <a:xfrm>
            <a:off x="3124200" y="4857750"/>
            <a:ext cx="2895600" cy="273844"/>
          </a:xfrm>
        </p:spPr>
        <p:txBody>
          <a:bodyPr/>
          <a:lstStyle/>
          <a:p>
            <a:r>
              <a:rPr lang="de-DE" sz="900" dirty="0">
                <a:solidFill>
                  <a:srgbClr val="F2F2F2"/>
                </a:solidFill>
                <a:latin typeface="Frutiger LT Pro 45 Light" panose="020B0403030504020204" pitchFamily="34" charset="0"/>
                <a:cs typeface="Arial"/>
              </a:rPr>
              <a:t>ASTA</a:t>
            </a:r>
          </a:p>
        </p:txBody>
      </p:sp>
      <p:pic>
        <p:nvPicPr>
          <p:cNvPr id="10" name="Bild 9" descr="ASTA-Logo_CMYK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7846" y="0"/>
            <a:ext cx="925154" cy="1473325"/>
          </a:xfrm>
          <a:prstGeom prst="rect">
            <a:avLst/>
          </a:prstGeom>
        </p:spPr>
      </p:pic>
      <p:sp>
        <p:nvSpPr>
          <p:cNvPr id="12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228600" y="209551"/>
            <a:ext cx="7315200" cy="685799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marL="12700" algn="l">
              <a:lnSpc>
                <a:spcPct val="100000"/>
              </a:lnSpc>
            </a:pPr>
            <a:r>
              <a:rPr lang="de-DE" sz="2400" spc="10" dirty="0">
                <a:solidFill>
                  <a:srgbClr val="B1B3B6"/>
                </a:solidFill>
                <a:latin typeface="Frutiger LT Pro 47 Light Cn" panose="020B0706030504020204" pitchFamily="34" charset="0"/>
                <a:cs typeface="Frutiger LT Pro 45 Light"/>
              </a:rPr>
              <a:t>Weitere Vorteile</a:t>
            </a:r>
            <a:br>
              <a:rPr lang="de-DE" sz="2400" dirty="0">
                <a:latin typeface="Frutiger LT Pro 47 Light Cn" panose="020B0706030504020204" pitchFamily="34" charset="0"/>
                <a:cs typeface="Frutiger LT Pro 45 Light"/>
              </a:rPr>
            </a:br>
            <a:r>
              <a:rPr lang="de-DE" sz="2400" spc="40" dirty="0">
                <a:solidFill>
                  <a:srgbClr val="14184E"/>
                </a:solidFill>
                <a:latin typeface="Frutiger LT Pro 47 Light Cn" panose="020B0706030504020204" pitchFamily="34" charset="0"/>
              </a:rPr>
              <a:t>bei der Kooperation mit ASTA:</a:t>
            </a:r>
            <a:endParaRPr lang="de-DE" sz="2400" b="1" dirty="0">
              <a:solidFill>
                <a:srgbClr val="14184E"/>
              </a:solidFill>
              <a:latin typeface="Frutiger LT Pro 47 Light Cn" panose="020B0706030504020204" pitchFamily="34" charset="0"/>
              <a:cs typeface="Arial"/>
            </a:endParaRPr>
          </a:p>
        </p:txBody>
      </p:sp>
      <p:sp>
        <p:nvSpPr>
          <p:cNvPr id="15" name="object 2"/>
          <p:cNvSpPr/>
          <p:nvPr/>
        </p:nvSpPr>
        <p:spPr>
          <a:xfrm>
            <a:off x="634008" y="1477994"/>
            <a:ext cx="7875984" cy="3037972"/>
          </a:xfrm>
          <a:prstGeom prst="rect">
            <a:avLst/>
          </a:prstGeom>
          <a:solidFill>
            <a:srgbClr val="1418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Rectangle 3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647700" y="1907654"/>
            <a:ext cx="7020644" cy="3256384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12700" algn="l">
              <a:lnSpc>
                <a:spcPct val="100000"/>
              </a:lnSpc>
              <a:spcBef>
                <a:spcPts val="1580"/>
              </a:spcBef>
            </a:pPr>
            <a:r>
              <a:rPr lang="de-DE" sz="1600" b="1" dirty="0">
                <a:solidFill>
                  <a:srgbClr val="ABACAC"/>
                </a:solidFill>
                <a:latin typeface="Frutiger LT Pro 47 Light Cn"/>
                <a:cs typeface="Frutiger LT Pro 47 Light Cn"/>
              </a:rPr>
              <a:t>»</a:t>
            </a:r>
            <a:r>
              <a:rPr lang="de-DE" sz="1600" b="1" dirty="0">
                <a:solidFill>
                  <a:srgbClr val="B1B3B6"/>
                </a:solidFill>
                <a:latin typeface="Frutiger LT Pro 47 Light Cn"/>
                <a:cs typeface="Frutiger LT Pro 47 Light Cn"/>
              </a:rPr>
              <a:t> </a:t>
            </a:r>
            <a:r>
              <a:rPr lang="de-DE" sz="1400" b="1" spc="25" dirty="0">
                <a:solidFill>
                  <a:srgbClr val="FFFFFF"/>
                </a:solidFill>
                <a:latin typeface="Frutiger LT Pro 47 Light Cn"/>
              </a:rPr>
              <a:t>ein einziger Ansprechpartner </a:t>
            </a:r>
            <a:r>
              <a:rPr lang="de-DE" sz="1400" spc="5" dirty="0">
                <a:solidFill>
                  <a:srgbClr val="ABACAC"/>
                </a:solidFill>
                <a:latin typeface="Frutiger LT Pro 45 Light"/>
                <a:cs typeface="Frutiger LT Pro 45 Light"/>
              </a:rPr>
              <a:t>für Ihren gesamten Arbeitsschutz</a:t>
            </a:r>
            <a:endParaRPr lang="de-DE" sz="1400" dirty="0">
              <a:solidFill>
                <a:srgbClr val="ABACAC"/>
              </a:solidFill>
              <a:latin typeface="Frutiger LT Pro 47 Light Cn"/>
              <a:cs typeface="Frutiger LT Pro 47 Light Cn"/>
            </a:endParaRPr>
          </a:p>
          <a:p>
            <a:pPr marL="12700" algn="l">
              <a:lnSpc>
                <a:spcPct val="100000"/>
              </a:lnSpc>
              <a:spcBef>
                <a:spcPts val="994"/>
              </a:spcBef>
            </a:pPr>
            <a:r>
              <a:rPr lang="de-DE" sz="1600" b="1" dirty="0">
                <a:solidFill>
                  <a:srgbClr val="ABACAC"/>
                </a:solidFill>
                <a:latin typeface="Frutiger LT Pro 47 Light Cn"/>
                <a:cs typeface="Frutiger LT Pro 47 Light Cn"/>
              </a:rPr>
              <a:t>»</a:t>
            </a:r>
            <a:r>
              <a:rPr lang="de-DE" sz="1600" b="1" dirty="0">
                <a:solidFill>
                  <a:srgbClr val="B1B3B6"/>
                </a:solidFill>
                <a:latin typeface="Frutiger LT Pro 47 Light Cn"/>
                <a:cs typeface="Frutiger LT Pro 47 Light Cn"/>
              </a:rPr>
              <a:t> </a:t>
            </a:r>
            <a:r>
              <a:rPr lang="de-DE" sz="1400" b="1" spc="25" dirty="0">
                <a:solidFill>
                  <a:srgbClr val="FFFFFF"/>
                </a:solidFill>
                <a:latin typeface="Frutiger LT Pro 47 Light Cn"/>
              </a:rPr>
              <a:t>weniger Bestellvorgänge und Buchungen, </a:t>
            </a:r>
            <a:r>
              <a:rPr lang="de-DE" sz="1400" spc="5" dirty="0">
                <a:solidFill>
                  <a:srgbClr val="ABACAC"/>
                </a:solidFill>
                <a:latin typeface="Frutiger LT Pro 45 Light"/>
                <a:cs typeface="Frutiger LT Pro 45 Light"/>
              </a:rPr>
              <a:t>weil wir Ihre Wünsche auf Anhieb verstehen</a:t>
            </a:r>
            <a:endParaRPr lang="de-DE" sz="1400" dirty="0">
              <a:solidFill>
                <a:srgbClr val="ABACAC"/>
              </a:solidFill>
              <a:latin typeface="Frutiger LT Pro 47 Light Cn"/>
              <a:cs typeface="Frutiger LT Pro 47 Light Cn"/>
            </a:endParaRPr>
          </a:p>
          <a:p>
            <a:pPr marL="12700" algn="l">
              <a:lnSpc>
                <a:spcPct val="100000"/>
              </a:lnSpc>
              <a:spcBef>
                <a:spcPts val="995"/>
              </a:spcBef>
            </a:pPr>
            <a:r>
              <a:rPr lang="de-DE" sz="1600" b="1" dirty="0">
                <a:solidFill>
                  <a:srgbClr val="ABACAC"/>
                </a:solidFill>
                <a:latin typeface="Frutiger LT Pro 47 Light Cn"/>
                <a:cs typeface="Frutiger LT Pro 47 Light Cn"/>
              </a:rPr>
              <a:t>»</a:t>
            </a:r>
            <a:r>
              <a:rPr lang="de-DE" sz="1600" b="1" dirty="0">
                <a:solidFill>
                  <a:srgbClr val="B1B3B6"/>
                </a:solidFill>
                <a:latin typeface="Frutiger LT Pro 47 Light Cn"/>
                <a:cs typeface="Frutiger LT Pro 47 Light Cn"/>
              </a:rPr>
              <a:t> </a:t>
            </a:r>
            <a:r>
              <a:rPr lang="de-DE" sz="1400" b="1" spc="20" dirty="0">
                <a:solidFill>
                  <a:srgbClr val="FFFFFF"/>
                </a:solidFill>
                <a:latin typeface="Frutiger LT Pro 47 Light Cn"/>
                <a:cs typeface="Frutiger LT Pro 47 Light Cn"/>
              </a:rPr>
              <a:t>kurze Lieferzeiten</a:t>
            </a:r>
            <a:r>
              <a:rPr lang="de-DE" sz="1400" b="1" spc="25" dirty="0">
                <a:solidFill>
                  <a:srgbClr val="FFFFFF"/>
                </a:solidFill>
                <a:latin typeface="Frutiger LT Pro 47 Light Cn"/>
                <a:cs typeface="Frutiger LT Pro 47 Light Cn"/>
              </a:rPr>
              <a:t> </a:t>
            </a:r>
            <a:r>
              <a:rPr lang="de-DE" sz="1400" dirty="0">
                <a:solidFill>
                  <a:srgbClr val="ABACAC"/>
                </a:solidFill>
                <a:latin typeface="Frutiger LT Pro 45 Light"/>
                <a:cs typeface="Frutiger LT Pro 45 Light"/>
              </a:rPr>
              <a:t>dank großem Lager</a:t>
            </a:r>
          </a:p>
          <a:p>
            <a:pPr marL="12700" algn="l">
              <a:lnSpc>
                <a:spcPct val="100000"/>
              </a:lnSpc>
              <a:spcBef>
                <a:spcPts val="994"/>
              </a:spcBef>
            </a:pPr>
            <a:r>
              <a:rPr lang="de-DE" sz="1600" b="1" dirty="0">
                <a:solidFill>
                  <a:srgbClr val="ABACAC"/>
                </a:solidFill>
                <a:latin typeface="Frutiger LT Pro 47 Light Cn"/>
                <a:cs typeface="Frutiger LT Pro 47 Light Cn"/>
              </a:rPr>
              <a:t>»</a:t>
            </a:r>
            <a:r>
              <a:rPr lang="de-DE" sz="1600" b="1" dirty="0">
                <a:solidFill>
                  <a:srgbClr val="B1B3B6"/>
                </a:solidFill>
                <a:latin typeface="Frutiger LT Pro 47 Light Cn"/>
                <a:cs typeface="Frutiger LT Pro 47 Light Cn"/>
              </a:rPr>
              <a:t> </a:t>
            </a:r>
            <a:r>
              <a:rPr lang="de-DE" sz="1400" b="1" spc="20" dirty="0">
                <a:solidFill>
                  <a:srgbClr val="FFFFFF"/>
                </a:solidFill>
                <a:latin typeface="Frutiger LT Pro 47 Light Cn"/>
                <a:cs typeface="Frutiger LT Pro 47 Light Cn"/>
              </a:rPr>
              <a:t>vorteilhafte Preise </a:t>
            </a:r>
            <a:r>
              <a:rPr lang="de-DE" sz="1400" dirty="0">
                <a:solidFill>
                  <a:srgbClr val="ABACAC"/>
                </a:solidFill>
                <a:latin typeface="Frutiger LT Pro 45 Light"/>
              </a:rPr>
              <a:t>dank enger Zusammenarbeit mit vielen Herstellern</a:t>
            </a:r>
          </a:p>
          <a:p>
            <a:pPr marL="12700" algn="l">
              <a:lnSpc>
                <a:spcPct val="100000"/>
              </a:lnSpc>
              <a:spcBef>
                <a:spcPts val="995"/>
              </a:spcBef>
            </a:pPr>
            <a:r>
              <a:rPr lang="de-DE" sz="1600" b="1" dirty="0">
                <a:solidFill>
                  <a:srgbClr val="ABACAC"/>
                </a:solidFill>
                <a:latin typeface="Frutiger LT Pro 47 Light Cn"/>
                <a:cs typeface="Frutiger LT Pro 47 Light Cn"/>
              </a:rPr>
              <a:t>»</a:t>
            </a:r>
            <a:r>
              <a:rPr lang="de-DE" sz="1600" b="1" dirty="0">
                <a:solidFill>
                  <a:srgbClr val="B1B3B6"/>
                </a:solidFill>
                <a:latin typeface="Frutiger LT Pro 47 Light Cn"/>
                <a:cs typeface="Frutiger LT Pro 47 Light Cn"/>
              </a:rPr>
              <a:t> </a:t>
            </a:r>
            <a:r>
              <a:rPr lang="de-DE" sz="1400" b="1" spc="20" dirty="0">
                <a:solidFill>
                  <a:srgbClr val="FFFFFF"/>
                </a:solidFill>
                <a:latin typeface="Frutiger LT Pro 47 Light Cn"/>
                <a:cs typeface="Frutiger LT Pro 47 Light Cn"/>
              </a:rPr>
              <a:t>transparente Kosten</a:t>
            </a:r>
            <a:endParaRPr lang="de-DE" sz="1400" dirty="0">
              <a:solidFill>
                <a:srgbClr val="14184E"/>
              </a:solidFill>
              <a:latin typeface="Frutiger LT Pro 45 Light"/>
              <a:cs typeface="Frutiger LT Pro 45 Light"/>
            </a:endParaRPr>
          </a:p>
          <a:p>
            <a:pPr marL="12700" algn="l">
              <a:lnSpc>
                <a:spcPct val="100000"/>
              </a:lnSpc>
              <a:spcBef>
                <a:spcPts val="994"/>
              </a:spcBef>
            </a:pPr>
            <a:r>
              <a:rPr lang="de-DE" sz="1600" b="1" dirty="0">
                <a:solidFill>
                  <a:srgbClr val="ABACAC"/>
                </a:solidFill>
                <a:latin typeface="Frutiger LT Pro 47 Light Cn"/>
                <a:cs typeface="Frutiger LT Pro 47 Light Cn"/>
              </a:rPr>
              <a:t>»</a:t>
            </a:r>
            <a:r>
              <a:rPr lang="de-DE" sz="1600" b="1" dirty="0">
                <a:solidFill>
                  <a:srgbClr val="B1B3B6"/>
                </a:solidFill>
                <a:latin typeface="Frutiger LT Pro 47 Light Cn"/>
                <a:cs typeface="Frutiger LT Pro 47 Light Cn"/>
              </a:rPr>
              <a:t> </a:t>
            </a:r>
            <a:r>
              <a:rPr lang="de-DE" sz="1400" b="1" spc="20" dirty="0">
                <a:solidFill>
                  <a:srgbClr val="FFFFFF"/>
                </a:solidFill>
                <a:latin typeface="Frutiger LT Pro 47 Light Cn"/>
                <a:cs typeface="Frutiger LT Pro 47 Light Cn"/>
              </a:rPr>
              <a:t>europaweite Liefermöglichkeiten</a:t>
            </a:r>
            <a:endParaRPr lang="de-DE" sz="1200" b="1" dirty="0">
              <a:solidFill>
                <a:srgbClr val="25406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58545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/>
          <p:cNvSpPr/>
          <p:nvPr/>
        </p:nvSpPr>
        <p:spPr>
          <a:xfrm>
            <a:off x="152400" y="133350"/>
            <a:ext cx="8839200" cy="4876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Bild 10" descr="footer.png"/>
          <p:cNvPicPr>
            <a:picLocks noChangeAspect="1"/>
          </p:cNvPicPr>
          <p:nvPr/>
        </p:nvPicPr>
        <p:blipFill>
          <a:blip r:embed="rId2"/>
          <a:srcRect b="91168"/>
          <a:stretch>
            <a:fillRect/>
          </a:stretch>
        </p:blipFill>
        <p:spPr>
          <a:xfrm>
            <a:off x="420236" y="4591050"/>
            <a:ext cx="8342764" cy="552450"/>
          </a:xfrm>
          <a:prstGeom prst="rect">
            <a:avLst/>
          </a:prstGeom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457200" y="4857750"/>
            <a:ext cx="2133600" cy="273844"/>
          </a:xfrm>
        </p:spPr>
        <p:txBody>
          <a:bodyPr/>
          <a:lstStyle/>
          <a:p>
            <a:fld id="{78CC73E0-C064-3F48-AFA4-34F50C2B1C53}" type="datetime1">
              <a:rPr lang="de-DE" sz="900" smtClean="0">
                <a:solidFill>
                  <a:schemeClr val="bg1">
                    <a:lumMod val="95000"/>
                  </a:schemeClr>
                </a:solidFill>
                <a:latin typeface="Frutiger LT Pro 45 Light" panose="020B0403030504020204" pitchFamily="34" charset="0"/>
                <a:cs typeface="Arial"/>
              </a:rPr>
              <a:pPr/>
              <a:t>07.02.2017</a:t>
            </a:fld>
            <a:endParaRPr lang="de-DE" sz="900" dirty="0">
              <a:solidFill>
                <a:schemeClr val="bg1">
                  <a:lumMod val="95000"/>
                </a:schemeClr>
              </a:solidFill>
              <a:latin typeface="Frutiger LT Pro 45 Light" panose="020B0403030504020204" pitchFamily="34" charset="0"/>
              <a:cs typeface="Arial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>
          <a:xfrm>
            <a:off x="6553200" y="4857750"/>
            <a:ext cx="2133600" cy="273844"/>
          </a:xfrm>
        </p:spPr>
        <p:txBody>
          <a:bodyPr/>
          <a:lstStyle/>
          <a:p>
            <a:fld id="{EF96E2CB-9687-CE4F-B719-F798F1EF16E3}" type="slidenum">
              <a:rPr lang="de-DE" sz="900" smtClean="0">
                <a:solidFill>
                  <a:srgbClr val="F2F2F2"/>
                </a:solidFill>
                <a:latin typeface="Frutiger LT Pro 45 Light" panose="020B0403030504020204" pitchFamily="34" charset="0"/>
                <a:cs typeface="Arial"/>
              </a:rPr>
              <a:pPr/>
              <a:t>29</a:t>
            </a:fld>
            <a:endParaRPr lang="de-DE" sz="900" dirty="0">
              <a:solidFill>
                <a:srgbClr val="F2F2F2"/>
              </a:solidFill>
              <a:latin typeface="Frutiger LT Pro 45 Light" panose="020B0403030504020204" pitchFamily="34" charset="0"/>
              <a:cs typeface="Arial"/>
            </a:endParaRP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>
          <a:xfrm>
            <a:off x="3124200" y="4857750"/>
            <a:ext cx="2895600" cy="273844"/>
          </a:xfrm>
        </p:spPr>
        <p:txBody>
          <a:bodyPr/>
          <a:lstStyle/>
          <a:p>
            <a:r>
              <a:rPr lang="de-DE" sz="900" dirty="0">
                <a:solidFill>
                  <a:srgbClr val="F2F2F2"/>
                </a:solidFill>
                <a:latin typeface="Frutiger LT Pro 45 Light" panose="020B0403030504020204" pitchFamily="34" charset="0"/>
                <a:cs typeface="Arial"/>
              </a:rPr>
              <a:t>ASTA</a:t>
            </a:r>
          </a:p>
        </p:txBody>
      </p:sp>
      <p:pic>
        <p:nvPicPr>
          <p:cNvPr id="10" name="Bild 9" descr="ASTA-Logo_CMYK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7846" y="0"/>
            <a:ext cx="925154" cy="1473325"/>
          </a:xfrm>
          <a:prstGeom prst="rect">
            <a:avLst/>
          </a:prstGeom>
        </p:spPr>
      </p:pic>
      <p:sp>
        <p:nvSpPr>
          <p:cNvPr id="12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228600" y="209551"/>
            <a:ext cx="7315200" cy="685799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algn="l"/>
            <a:r>
              <a:rPr lang="de-DE" sz="2400" b="1" dirty="0">
                <a:solidFill>
                  <a:srgbClr val="02225E"/>
                </a:solidFill>
                <a:latin typeface="Frutiger LT Pro 47 Light Cn" panose="020B0706030504020204" pitchFamily="34" charset="0"/>
                <a:cs typeface="Arial"/>
              </a:rPr>
              <a:t>Weitere Fakten</a:t>
            </a:r>
            <a:endParaRPr lang="de-DE" sz="2400" b="1" dirty="0">
              <a:latin typeface="Frutiger LT Pro 47 Light Cn" panose="020B0706030504020204" pitchFamily="34" charset="0"/>
              <a:cs typeface="Arial"/>
            </a:endParaRPr>
          </a:p>
        </p:txBody>
      </p:sp>
      <p:sp>
        <p:nvSpPr>
          <p:cNvPr id="13" name="Rectangle 3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838200" y="971550"/>
            <a:ext cx="6999646" cy="609600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de-DE" sz="1200" b="1" dirty="0">
                <a:solidFill>
                  <a:schemeClr val="accent1">
                    <a:lumMod val="50000"/>
                  </a:schemeClr>
                </a:solidFill>
                <a:latin typeface="Frutiger LT Pro 47 Light Cn" panose="020B0706030504020204" pitchFamily="34" charset="0"/>
                <a:cs typeface="Arial"/>
              </a:rPr>
              <a:t>Als Systempartner </a:t>
            </a:r>
            <a:r>
              <a:rPr lang="de-DE" sz="1200" dirty="0">
                <a:solidFill>
                  <a:schemeClr val="accent1">
                    <a:lumMod val="50000"/>
                  </a:schemeClr>
                </a:solidFill>
                <a:latin typeface="Frutiger LT Pro 47 Light Cn" panose="020B0706030504020204" pitchFamily="34" charset="0"/>
                <a:cs typeface="Arial"/>
              </a:rPr>
              <a:t>bieten wir Ihnen mehr als die bloße Belieferung mit </a:t>
            </a:r>
            <a:r>
              <a:rPr lang="de-DE" sz="1200" b="1" dirty="0">
                <a:solidFill>
                  <a:schemeClr val="accent1">
                    <a:lumMod val="50000"/>
                  </a:schemeClr>
                </a:solidFill>
                <a:latin typeface="Frutiger LT Pro 47 Light Cn" panose="020B0706030504020204" pitchFamily="34" charset="0"/>
                <a:cs typeface="Arial"/>
              </a:rPr>
              <a:t>Arbeitsschutz- und Betriebshygieneprodukten. </a:t>
            </a:r>
            <a:r>
              <a:rPr lang="de-DE" sz="1200" dirty="0">
                <a:solidFill>
                  <a:schemeClr val="accent1">
                    <a:lumMod val="50000"/>
                  </a:schemeClr>
                </a:solidFill>
                <a:latin typeface="Frutiger LT Pro 47 Light Cn" panose="020B0706030504020204" pitchFamily="34" charset="0"/>
                <a:cs typeface="Arial"/>
              </a:rPr>
              <a:t>Mit Unterstützung moderner Technologien und verschiedensten, individuell auf Ihre Bedürfnisse zugeschnitten Lösungen entlasten Sie Ihren Einkauf maßgeblich.</a:t>
            </a:r>
          </a:p>
        </p:txBody>
      </p:sp>
      <p:sp>
        <p:nvSpPr>
          <p:cNvPr id="17" name="Untertitel 2"/>
          <p:cNvSpPr txBox="1">
            <a:spLocks/>
          </p:cNvSpPr>
          <p:nvPr/>
        </p:nvSpPr>
        <p:spPr bwMode="auto">
          <a:xfrm>
            <a:off x="929518" y="1352551"/>
            <a:ext cx="6157081" cy="30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SzTx/>
              <a:buFont typeface="Arial"/>
              <a:buChar char="•"/>
              <a:tabLst/>
              <a:defRPr/>
            </a:pPr>
            <a:endParaRPr kumimoji="0" lang="de-DE" altLang="de-DE" sz="120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900" lvl="0" indent="-342900" defTabSz="914400">
              <a:lnSpc>
                <a:spcPct val="90000"/>
              </a:lnSpc>
              <a:spcBef>
                <a:spcPts val="1000"/>
              </a:spcBef>
              <a:buClr>
                <a:schemeClr val="tx2">
                  <a:lumMod val="75000"/>
                </a:schemeClr>
              </a:buClr>
              <a:buFont typeface="Arial"/>
              <a:buChar char="•"/>
            </a:pPr>
            <a:r>
              <a:rPr lang="de-DE" altLang="de-DE" sz="1200" dirty="0">
                <a:solidFill>
                  <a:schemeClr val="bg1">
                    <a:lumMod val="50000"/>
                  </a:schemeClr>
                </a:solidFill>
                <a:latin typeface="Frutiger LT Pro 45 Light" panose="020B0403030504020204" pitchFamily="34" charset="0"/>
                <a:cs typeface="Arial"/>
              </a:rPr>
              <a:t>Qualifiziertes Vertriebsteam mit 3 ADMs vor Ort und 4 ID</a:t>
            </a:r>
          </a:p>
          <a:p>
            <a:pPr marL="342900" lvl="0" indent="-342900" defTabSz="914400">
              <a:lnSpc>
                <a:spcPct val="90000"/>
              </a:lnSpc>
              <a:spcBef>
                <a:spcPts val="1000"/>
              </a:spcBef>
              <a:buClr>
                <a:schemeClr val="tx2">
                  <a:lumMod val="75000"/>
                </a:schemeClr>
              </a:buClr>
              <a:buFont typeface="Arial"/>
              <a:buChar char="•"/>
            </a:pPr>
            <a:r>
              <a:rPr lang="de-DE" altLang="de-DE" sz="1200" dirty="0">
                <a:solidFill>
                  <a:schemeClr val="bg1">
                    <a:lumMod val="50000"/>
                  </a:schemeClr>
                </a:solidFill>
                <a:latin typeface="Frutiger LT Pro 45 Light" panose="020B0403030504020204" pitchFamily="34" charset="0"/>
                <a:cs typeface="Arial"/>
              </a:rPr>
              <a:t>Warenlager auf zwei Stockwerken à 400 m²</a:t>
            </a:r>
          </a:p>
          <a:p>
            <a:pPr marL="342900" lvl="0" indent="-342900" defTabSz="914400">
              <a:lnSpc>
                <a:spcPct val="90000"/>
              </a:lnSpc>
              <a:spcBef>
                <a:spcPts val="1000"/>
              </a:spcBef>
              <a:buClr>
                <a:schemeClr val="tx2">
                  <a:lumMod val="75000"/>
                </a:schemeClr>
              </a:buClr>
              <a:buFont typeface="Arial"/>
              <a:buChar char="•"/>
            </a:pPr>
            <a:r>
              <a:rPr lang="de-DE" altLang="de-DE" sz="1200" dirty="0">
                <a:solidFill>
                  <a:schemeClr val="bg1">
                    <a:lumMod val="50000"/>
                  </a:schemeClr>
                </a:solidFill>
                <a:latin typeface="Frutiger LT Pro 45 Light" panose="020B0403030504020204" pitchFamily="34" charset="0"/>
                <a:cs typeface="Arial"/>
              </a:rPr>
              <a:t>neues Paletten Lager mit 400m²</a:t>
            </a:r>
          </a:p>
          <a:p>
            <a:pPr marL="342900" lvl="0" indent="-342900" defTabSz="914400">
              <a:lnSpc>
                <a:spcPct val="90000"/>
              </a:lnSpc>
              <a:spcBef>
                <a:spcPts val="1000"/>
              </a:spcBef>
              <a:buClr>
                <a:schemeClr val="tx2">
                  <a:lumMod val="75000"/>
                </a:schemeClr>
              </a:buClr>
              <a:buFont typeface="Arial"/>
              <a:buChar char="•"/>
            </a:pPr>
            <a:r>
              <a:rPr lang="de-DE" altLang="de-DE" sz="1200" dirty="0">
                <a:solidFill>
                  <a:schemeClr val="bg1">
                    <a:lumMod val="50000"/>
                  </a:schemeClr>
                </a:solidFill>
                <a:latin typeface="Frutiger LT Pro 45 Light" panose="020B0403030504020204" pitchFamily="34" charset="0"/>
                <a:cs typeface="Arial"/>
              </a:rPr>
              <a:t>Einkauf und Buchhaltung im eigenen Haus</a:t>
            </a:r>
          </a:p>
          <a:p>
            <a:pPr marL="342900" lvl="0" indent="-342900" defTabSz="914400">
              <a:lnSpc>
                <a:spcPct val="90000"/>
              </a:lnSpc>
              <a:spcBef>
                <a:spcPts val="1000"/>
              </a:spcBef>
              <a:buClr>
                <a:schemeClr val="tx2">
                  <a:lumMod val="75000"/>
                </a:schemeClr>
              </a:buClr>
              <a:buFont typeface="Arial"/>
              <a:buChar char="•"/>
            </a:pPr>
            <a:r>
              <a:rPr lang="de-DE" altLang="de-DE" sz="1200" dirty="0">
                <a:solidFill>
                  <a:schemeClr val="bg1">
                    <a:lumMod val="50000"/>
                  </a:schemeClr>
                </a:solidFill>
                <a:latin typeface="Frutiger LT Pro 45 Light" panose="020B0403030504020204" pitchFamily="34" charset="0"/>
                <a:cs typeface="Arial"/>
              </a:rPr>
              <a:t>keine Einschränkungen im Lieferprogramm</a:t>
            </a:r>
          </a:p>
          <a:p>
            <a:pPr marL="342900" lvl="0" indent="-342900" defTabSz="914400">
              <a:lnSpc>
                <a:spcPct val="90000"/>
              </a:lnSpc>
              <a:spcBef>
                <a:spcPts val="1000"/>
              </a:spcBef>
              <a:buClr>
                <a:schemeClr val="tx2">
                  <a:lumMod val="75000"/>
                </a:schemeClr>
              </a:buClr>
              <a:buFont typeface="Arial"/>
              <a:buChar char="•"/>
            </a:pPr>
            <a:r>
              <a:rPr lang="de-DE" altLang="de-DE" sz="1200" dirty="0">
                <a:solidFill>
                  <a:schemeClr val="bg1">
                    <a:lumMod val="50000"/>
                  </a:schemeClr>
                </a:solidFill>
                <a:latin typeface="Frutiger LT Pro 45 Light" panose="020B0403030504020204" pitchFamily="34" charset="0"/>
                <a:cs typeface="Arial"/>
              </a:rPr>
              <a:t>enge Zusammenarbeit mit Herstellern</a:t>
            </a:r>
          </a:p>
          <a:p>
            <a:pPr marL="342900" lvl="0" indent="-342900" defTabSz="914400">
              <a:lnSpc>
                <a:spcPct val="90000"/>
              </a:lnSpc>
              <a:spcBef>
                <a:spcPts val="1000"/>
              </a:spcBef>
              <a:buClr>
                <a:schemeClr val="tx2">
                  <a:lumMod val="75000"/>
                </a:schemeClr>
              </a:buClr>
              <a:buFont typeface="Arial"/>
              <a:buChar char="•"/>
            </a:pPr>
            <a:r>
              <a:rPr lang="de-DE" altLang="de-DE" sz="1200" dirty="0">
                <a:solidFill>
                  <a:schemeClr val="bg1">
                    <a:lumMod val="50000"/>
                  </a:schemeClr>
                </a:solidFill>
                <a:latin typeface="Frutiger LT Pro 45 Light" panose="020B0403030504020204" pitchFamily="34" charset="0"/>
                <a:cs typeface="Arial"/>
              </a:rPr>
              <a:t>Liefermöglichkeit europaweit</a:t>
            </a:r>
          </a:p>
          <a:p>
            <a:pPr marL="342900" lvl="0" indent="-342900" defTabSz="914400">
              <a:lnSpc>
                <a:spcPct val="90000"/>
              </a:lnSpc>
              <a:spcBef>
                <a:spcPts val="1000"/>
              </a:spcBef>
              <a:buClr>
                <a:schemeClr val="tx2">
                  <a:lumMod val="75000"/>
                </a:schemeClr>
              </a:buClr>
              <a:buFont typeface="Arial"/>
              <a:buChar char="•"/>
            </a:pPr>
            <a:r>
              <a:rPr lang="de-DE" altLang="de-DE" sz="1200" dirty="0">
                <a:solidFill>
                  <a:schemeClr val="bg1">
                    <a:lumMod val="50000"/>
                  </a:schemeClr>
                </a:solidFill>
                <a:latin typeface="Frutiger LT Pro 45 Light" panose="020B0403030504020204" pitchFamily="34" charset="0"/>
                <a:cs typeface="Arial"/>
              </a:rPr>
              <a:t>elektronische Kataloge - </a:t>
            </a:r>
            <a:r>
              <a:rPr lang="de-DE" altLang="de-DE" sz="1200" dirty="0" err="1">
                <a:solidFill>
                  <a:schemeClr val="bg1">
                    <a:lumMod val="50000"/>
                  </a:schemeClr>
                </a:solidFill>
                <a:latin typeface="Frutiger LT Pro 45 Light" panose="020B0403030504020204" pitchFamily="34" charset="0"/>
                <a:cs typeface="Arial"/>
              </a:rPr>
              <a:t>BMEcat</a:t>
            </a:r>
            <a:r>
              <a:rPr lang="de-DE" altLang="de-DE" sz="1200" dirty="0">
                <a:solidFill>
                  <a:schemeClr val="bg1">
                    <a:lumMod val="50000"/>
                  </a:schemeClr>
                </a:solidFill>
                <a:latin typeface="Frutiger LT Pro 45 Light" panose="020B0403030504020204" pitchFamily="34" charset="0"/>
                <a:cs typeface="Arial"/>
              </a:rPr>
              <a:t> Kataloge</a:t>
            </a:r>
          </a:p>
          <a:p>
            <a:pPr marL="342900" lvl="0" indent="-342900" defTabSz="914400">
              <a:lnSpc>
                <a:spcPct val="90000"/>
              </a:lnSpc>
              <a:spcBef>
                <a:spcPts val="1000"/>
              </a:spcBef>
              <a:buClr>
                <a:schemeClr val="tx2">
                  <a:lumMod val="75000"/>
                </a:schemeClr>
              </a:buClr>
              <a:buFont typeface="Arial"/>
              <a:buChar char="•"/>
            </a:pPr>
            <a:r>
              <a:rPr lang="de-DE" altLang="de-DE" sz="1200" dirty="0">
                <a:solidFill>
                  <a:schemeClr val="bg1">
                    <a:lumMod val="50000"/>
                  </a:schemeClr>
                </a:solidFill>
                <a:latin typeface="Frutiger LT Pro 45 Light" panose="020B0403030504020204" pitchFamily="34" charset="0"/>
                <a:cs typeface="Arial"/>
              </a:rPr>
              <a:t>kundenspezifische Internet-Shoplösungen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/>
          <p:cNvSpPr/>
          <p:nvPr/>
        </p:nvSpPr>
        <p:spPr>
          <a:xfrm>
            <a:off x="152400" y="133350"/>
            <a:ext cx="8839200" cy="4876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Bild 10" descr="footer.png"/>
          <p:cNvPicPr>
            <a:picLocks noChangeAspect="1"/>
          </p:cNvPicPr>
          <p:nvPr/>
        </p:nvPicPr>
        <p:blipFill>
          <a:blip r:embed="rId2"/>
          <a:srcRect b="91168"/>
          <a:stretch>
            <a:fillRect/>
          </a:stretch>
        </p:blipFill>
        <p:spPr>
          <a:xfrm>
            <a:off x="420236" y="4591050"/>
            <a:ext cx="8342764" cy="552450"/>
          </a:xfrm>
          <a:prstGeom prst="rect">
            <a:avLst/>
          </a:prstGeom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457200" y="4857750"/>
            <a:ext cx="2133600" cy="273844"/>
          </a:xfrm>
        </p:spPr>
        <p:txBody>
          <a:bodyPr/>
          <a:lstStyle/>
          <a:p>
            <a:fld id="{78CC73E0-C064-3F48-AFA4-34F50C2B1C53}" type="datetime1">
              <a:rPr lang="de-DE" sz="900" smtClean="0">
                <a:solidFill>
                  <a:schemeClr val="bg1">
                    <a:lumMod val="95000"/>
                  </a:schemeClr>
                </a:solidFill>
                <a:latin typeface="Frutiger LT Pro 45 Light" panose="020B0403030504020204" pitchFamily="34" charset="0"/>
                <a:cs typeface="Arial"/>
              </a:rPr>
              <a:pPr/>
              <a:t>07.02.2017</a:t>
            </a:fld>
            <a:endParaRPr lang="de-DE" sz="900" dirty="0">
              <a:solidFill>
                <a:schemeClr val="bg1">
                  <a:lumMod val="95000"/>
                </a:schemeClr>
              </a:solidFill>
              <a:latin typeface="Frutiger LT Pro 45 Light" panose="020B0403030504020204" pitchFamily="34" charset="0"/>
              <a:cs typeface="Arial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>
          <a:xfrm>
            <a:off x="6553200" y="4857750"/>
            <a:ext cx="2133600" cy="273844"/>
          </a:xfrm>
        </p:spPr>
        <p:txBody>
          <a:bodyPr/>
          <a:lstStyle/>
          <a:p>
            <a:fld id="{EF96E2CB-9687-CE4F-B719-F798F1EF16E3}" type="slidenum">
              <a:rPr lang="de-DE" sz="900" smtClean="0">
                <a:solidFill>
                  <a:srgbClr val="F2F2F2"/>
                </a:solidFill>
                <a:latin typeface="Frutiger LT Pro 45 Light" panose="020B0403030504020204" pitchFamily="34" charset="0"/>
                <a:cs typeface="Arial"/>
              </a:rPr>
              <a:pPr/>
              <a:t>3</a:t>
            </a:fld>
            <a:endParaRPr lang="de-DE" sz="900" dirty="0">
              <a:solidFill>
                <a:srgbClr val="F2F2F2"/>
              </a:solidFill>
              <a:latin typeface="Frutiger LT Pro 45 Light" panose="020B0403030504020204" pitchFamily="34" charset="0"/>
              <a:cs typeface="Arial"/>
            </a:endParaRP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>
          <a:xfrm>
            <a:off x="3124200" y="4857750"/>
            <a:ext cx="2895600" cy="273844"/>
          </a:xfrm>
        </p:spPr>
        <p:txBody>
          <a:bodyPr/>
          <a:lstStyle/>
          <a:p>
            <a:r>
              <a:rPr lang="de-DE" sz="900" dirty="0">
                <a:solidFill>
                  <a:srgbClr val="F2F2F2"/>
                </a:solidFill>
                <a:latin typeface="Frutiger LT Pro 45 Light" panose="020B0403030504020204" pitchFamily="34" charset="0"/>
                <a:cs typeface="Arial"/>
              </a:rPr>
              <a:t>ASTA</a:t>
            </a:r>
          </a:p>
        </p:txBody>
      </p:sp>
      <p:pic>
        <p:nvPicPr>
          <p:cNvPr id="10" name="Bild 9" descr="ASTA-Logo_CMYK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7846" y="0"/>
            <a:ext cx="925154" cy="1473325"/>
          </a:xfrm>
          <a:prstGeom prst="rect">
            <a:avLst/>
          </a:prstGeom>
        </p:spPr>
      </p:pic>
      <p:sp>
        <p:nvSpPr>
          <p:cNvPr id="12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228600" y="209551"/>
            <a:ext cx="7315200" cy="685799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algn="l"/>
            <a:r>
              <a:rPr lang="de-DE" sz="2200" dirty="0">
                <a:solidFill>
                  <a:srgbClr val="02225E"/>
                </a:solidFill>
                <a:latin typeface="Frutiger LT Pro 47 Light Cn" panose="020B0706030504020204" pitchFamily="34" charset="0"/>
                <a:cs typeface="Arial"/>
              </a:rPr>
              <a:t>Wir sind für Sie im Einsatz</a:t>
            </a:r>
            <a:endParaRPr lang="de-DE" sz="2200" b="1" dirty="0">
              <a:latin typeface="Frutiger LT Pro 47 Light Cn" panose="020B0706030504020204" pitchFamily="34" charset="0"/>
              <a:cs typeface="Arial"/>
            </a:endParaRPr>
          </a:p>
        </p:txBody>
      </p:sp>
      <p:sp>
        <p:nvSpPr>
          <p:cNvPr id="13" name="Rectangle 3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838200" y="971550"/>
            <a:ext cx="6999646" cy="609600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de-DE" sz="1400" dirty="0">
                <a:solidFill>
                  <a:schemeClr val="accent1">
                    <a:lumMod val="50000"/>
                  </a:schemeClr>
                </a:solidFill>
                <a:latin typeface="Frutiger LT Pro 47 Light Cn" panose="020B0706030504020204" pitchFamily="34" charset="0"/>
                <a:cs typeface="Arial"/>
              </a:rPr>
              <a:t>Unsere Geschäftsführung</a:t>
            </a:r>
            <a:r>
              <a:rPr lang="de-DE" sz="1200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:</a:t>
            </a:r>
          </a:p>
          <a:p>
            <a:pPr algn="l"/>
            <a:endParaRPr lang="de-DE" sz="1200" dirty="0">
              <a:latin typeface="Arial"/>
              <a:cs typeface="Arial"/>
            </a:endParaRPr>
          </a:p>
        </p:txBody>
      </p:sp>
      <p:sp>
        <p:nvSpPr>
          <p:cNvPr id="17" name="Textfeld 5"/>
          <p:cNvSpPr txBox="1">
            <a:spLocks noChangeArrowheads="1"/>
          </p:cNvSpPr>
          <p:nvPr/>
        </p:nvSpPr>
        <p:spPr bwMode="auto">
          <a:xfrm>
            <a:off x="1259327" y="3450692"/>
            <a:ext cx="259259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1200" b="1" dirty="0">
                <a:solidFill>
                  <a:srgbClr val="254061"/>
                </a:solidFill>
                <a:latin typeface="Frutiger LT Pro 47 Light Cn" panose="020B0706030504020204" pitchFamily="34" charset="0"/>
              </a:rPr>
              <a:t>Armin Scheller</a:t>
            </a:r>
          </a:p>
          <a:p>
            <a:pPr eaLnBrk="1" hangingPunct="1"/>
            <a:r>
              <a:rPr lang="de-DE" altLang="de-DE" sz="900" dirty="0">
                <a:latin typeface="Frutiger LT Pro 45 Light" panose="020B0403030504020204" pitchFamily="34" charset="0"/>
              </a:rPr>
              <a:t>Geschäftsführung</a:t>
            </a:r>
          </a:p>
        </p:txBody>
      </p:sp>
      <p:sp>
        <p:nvSpPr>
          <p:cNvPr id="18" name="Textfeld 8"/>
          <p:cNvSpPr txBox="1">
            <a:spLocks noChangeArrowheads="1"/>
          </p:cNvSpPr>
          <p:nvPr/>
        </p:nvSpPr>
        <p:spPr bwMode="auto">
          <a:xfrm>
            <a:off x="3588997" y="3454357"/>
            <a:ext cx="180784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1200" b="1" dirty="0">
                <a:solidFill>
                  <a:srgbClr val="254061"/>
                </a:solidFill>
                <a:latin typeface="Frutiger LT Pro 47 Light Cn" panose="020B0706030504020204" pitchFamily="34" charset="0"/>
              </a:rPr>
              <a:t>Tobias Bayer</a:t>
            </a:r>
          </a:p>
          <a:p>
            <a:pPr eaLnBrk="1" hangingPunct="1"/>
            <a:r>
              <a:rPr lang="de-DE" altLang="de-DE" sz="900" dirty="0">
                <a:latin typeface="Frutiger LT Pro 45 Light" panose="020B0403030504020204" pitchFamily="34" charset="0"/>
              </a:rPr>
              <a:t>Assistent der Geschäftsführung</a:t>
            </a:r>
          </a:p>
          <a:p>
            <a:pPr eaLnBrk="1" hangingPunct="1"/>
            <a:r>
              <a:rPr lang="de-DE" altLang="de-DE" sz="900" dirty="0">
                <a:latin typeface="Frutiger LT Pro 45 Light" panose="020B0403030504020204" pitchFamily="34" charset="0"/>
              </a:rPr>
              <a:t>Leitung Einkauf</a:t>
            </a:r>
          </a:p>
        </p:txBody>
      </p:sp>
      <p:sp>
        <p:nvSpPr>
          <p:cNvPr id="20" name="Textfeld 8"/>
          <p:cNvSpPr txBox="1">
            <a:spLocks noChangeArrowheads="1"/>
          </p:cNvSpPr>
          <p:nvPr/>
        </p:nvSpPr>
        <p:spPr bwMode="auto">
          <a:xfrm>
            <a:off x="5921911" y="3454357"/>
            <a:ext cx="3243777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1200" b="1" dirty="0" err="1">
                <a:solidFill>
                  <a:srgbClr val="254061"/>
                </a:solidFill>
                <a:latin typeface="Frutiger LT Pro 47 Light Cn" panose="020B0706030504020204" pitchFamily="34" charset="0"/>
              </a:rPr>
              <a:t>Mareike</a:t>
            </a:r>
            <a:r>
              <a:rPr lang="de-DE" altLang="de-DE" sz="1200" b="1" dirty="0">
                <a:solidFill>
                  <a:srgbClr val="254061"/>
                </a:solidFill>
                <a:latin typeface="Frutiger LT Pro 47 Light Cn" panose="020B0706030504020204" pitchFamily="34" charset="0"/>
              </a:rPr>
              <a:t> </a:t>
            </a:r>
            <a:r>
              <a:rPr lang="de-DE" altLang="de-DE" sz="1200" b="1" dirty="0" err="1">
                <a:solidFill>
                  <a:srgbClr val="254061"/>
                </a:solidFill>
                <a:latin typeface="Frutiger LT Pro 47 Light Cn" panose="020B0706030504020204" pitchFamily="34" charset="0"/>
              </a:rPr>
              <a:t>Willsch</a:t>
            </a:r>
            <a:endParaRPr lang="de-DE" altLang="de-DE" sz="1200" b="1" dirty="0">
              <a:solidFill>
                <a:srgbClr val="254061"/>
              </a:solidFill>
              <a:latin typeface="Frutiger LT Pro 47 Light Cn" panose="020B0706030504020204" pitchFamily="34" charset="0"/>
            </a:endParaRPr>
          </a:p>
          <a:p>
            <a:pPr eaLnBrk="1" hangingPunct="1"/>
            <a:r>
              <a:rPr lang="de-DE" altLang="de-DE" sz="900" dirty="0">
                <a:latin typeface="Frutiger LT Pro 45 Light" panose="020B0403030504020204" pitchFamily="34" charset="0"/>
              </a:rPr>
              <a:t>Teamleitung Verkauf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2000" y="1671750"/>
            <a:ext cx="1800000" cy="180000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1640" y="1671750"/>
            <a:ext cx="1800000" cy="1800000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2360" y="1667936"/>
            <a:ext cx="1800000" cy="18076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 animBg="1"/>
      <p:bldP spid="17" grpId="0"/>
      <p:bldP spid="18" grpId="0"/>
      <p:bldP spid="2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/>
          <p:cNvSpPr/>
          <p:nvPr/>
        </p:nvSpPr>
        <p:spPr>
          <a:xfrm>
            <a:off x="152400" y="133350"/>
            <a:ext cx="8839200" cy="4876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Bild 10" descr="footer.png"/>
          <p:cNvPicPr>
            <a:picLocks noChangeAspect="1"/>
          </p:cNvPicPr>
          <p:nvPr/>
        </p:nvPicPr>
        <p:blipFill>
          <a:blip r:embed="rId2"/>
          <a:srcRect b="91168"/>
          <a:stretch>
            <a:fillRect/>
          </a:stretch>
        </p:blipFill>
        <p:spPr>
          <a:xfrm>
            <a:off x="420236" y="4591050"/>
            <a:ext cx="8342764" cy="552450"/>
          </a:xfrm>
          <a:prstGeom prst="rect">
            <a:avLst/>
          </a:prstGeom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457200" y="4857750"/>
            <a:ext cx="2133600" cy="273844"/>
          </a:xfrm>
        </p:spPr>
        <p:txBody>
          <a:bodyPr/>
          <a:lstStyle/>
          <a:p>
            <a:fld id="{78CC73E0-C064-3F48-AFA4-34F50C2B1C53}" type="datetime1">
              <a:rPr lang="de-DE" sz="900" smtClean="0">
                <a:solidFill>
                  <a:schemeClr val="bg1">
                    <a:lumMod val="95000"/>
                  </a:schemeClr>
                </a:solidFill>
                <a:latin typeface="Frutiger LT Pro 45 Light" panose="020B0403030504020204" pitchFamily="34" charset="0"/>
                <a:cs typeface="Arial"/>
              </a:rPr>
              <a:pPr/>
              <a:t>07.02.2017</a:t>
            </a:fld>
            <a:endParaRPr lang="de-DE" sz="900" dirty="0">
              <a:solidFill>
                <a:schemeClr val="bg1">
                  <a:lumMod val="95000"/>
                </a:schemeClr>
              </a:solidFill>
              <a:latin typeface="Frutiger LT Pro 45 Light" panose="020B0403030504020204" pitchFamily="34" charset="0"/>
              <a:cs typeface="Arial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>
          <a:xfrm>
            <a:off x="6553200" y="4857750"/>
            <a:ext cx="2133600" cy="273844"/>
          </a:xfrm>
        </p:spPr>
        <p:txBody>
          <a:bodyPr/>
          <a:lstStyle/>
          <a:p>
            <a:fld id="{EF96E2CB-9687-CE4F-B719-F798F1EF16E3}" type="slidenum">
              <a:rPr lang="de-DE" sz="900" smtClean="0">
                <a:solidFill>
                  <a:srgbClr val="F2F2F2"/>
                </a:solidFill>
                <a:latin typeface="Frutiger LT Pro 45 Light" panose="020B0403030504020204" pitchFamily="34" charset="0"/>
                <a:cs typeface="Arial"/>
              </a:rPr>
              <a:pPr/>
              <a:t>30</a:t>
            </a:fld>
            <a:endParaRPr lang="de-DE" sz="900" dirty="0">
              <a:solidFill>
                <a:srgbClr val="F2F2F2"/>
              </a:solidFill>
              <a:latin typeface="Frutiger LT Pro 45 Light" panose="020B0403030504020204" pitchFamily="34" charset="0"/>
              <a:cs typeface="Arial"/>
            </a:endParaRP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>
          <a:xfrm>
            <a:off x="3124200" y="4857750"/>
            <a:ext cx="2895600" cy="273844"/>
          </a:xfrm>
        </p:spPr>
        <p:txBody>
          <a:bodyPr/>
          <a:lstStyle/>
          <a:p>
            <a:r>
              <a:rPr lang="de-DE" sz="900" dirty="0">
                <a:solidFill>
                  <a:srgbClr val="F2F2F2"/>
                </a:solidFill>
                <a:latin typeface="Frutiger LT Pro 45 Light" panose="020B0403030504020204" pitchFamily="34" charset="0"/>
                <a:cs typeface="Arial"/>
              </a:rPr>
              <a:t>ASTA</a:t>
            </a:r>
          </a:p>
        </p:txBody>
      </p:sp>
      <p:pic>
        <p:nvPicPr>
          <p:cNvPr id="10" name="Bild 9" descr="ASTA-Logo_CMYK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7846" y="0"/>
            <a:ext cx="925154" cy="1473325"/>
          </a:xfrm>
          <a:prstGeom prst="rect">
            <a:avLst/>
          </a:prstGeom>
        </p:spPr>
      </p:pic>
      <p:sp>
        <p:nvSpPr>
          <p:cNvPr id="12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228600" y="209551"/>
            <a:ext cx="7315200" cy="685799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algn="l"/>
            <a:r>
              <a:rPr lang="de-DE" sz="2400" dirty="0" err="1">
                <a:solidFill>
                  <a:srgbClr val="02225E"/>
                </a:solidFill>
                <a:latin typeface="Frutiger LT Pro 47 Light Cn" panose="020B0706030504020204" pitchFamily="34" charset="0"/>
                <a:cs typeface="Arial"/>
              </a:rPr>
              <a:t>Zertifiziertes</a:t>
            </a:r>
            <a:r>
              <a:rPr lang="de-DE" sz="2400" dirty="0">
                <a:solidFill>
                  <a:srgbClr val="02225E"/>
                </a:solidFill>
                <a:latin typeface="Frutiger LT Pro 47 Light Cn" panose="020B0706030504020204" pitchFamily="34" charset="0"/>
                <a:cs typeface="Arial"/>
              </a:rPr>
              <a:t> </a:t>
            </a:r>
            <a:r>
              <a:rPr lang="de-DE" sz="2400" b="1" dirty="0">
                <a:solidFill>
                  <a:srgbClr val="02225E"/>
                </a:solidFill>
                <a:latin typeface="Frutiger LT Pro 47 Light Cn" panose="020B0706030504020204" pitchFamily="34" charset="0"/>
                <a:cs typeface="Arial"/>
              </a:rPr>
              <a:t>Qualitätsmanagement</a:t>
            </a:r>
            <a:endParaRPr lang="de-DE" sz="2400" b="1" dirty="0">
              <a:latin typeface="Frutiger LT Pro 47 Light Cn" panose="020B0706030504020204" pitchFamily="34" charset="0"/>
              <a:cs typeface="Arial"/>
            </a:endParaRPr>
          </a:p>
        </p:txBody>
      </p:sp>
      <p:sp>
        <p:nvSpPr>
          <p:cNvPr id="13" name="Rectangle 3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838200" y="971550"/>
            <a:ext cx="6999646" cy="609600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de-DE" sz="1200" dirty="0">
                <a:solidFill>
                  <a:schemeClr val="accent1">
                    <a:lumMod val="50000"/>
                  </a:schemeClr>
                </a:solidFill>
                <a:latin typeface="Frutiger LT Pro 47 Light Cn" panose="020B0706030504020204" pitchFamily="34" charset="0"/>
                <a:cs typeface="Arial"/>
              </a:rPr>
              <a:t>Im </a:t>
            </a:r>
            <a:r>
              <a:rPr lang="de-DE" sz="1200" b="1" dirty="0">
                <a:solidFill>
                  <a:schemeClr val="accent1">
                    <a:lumMod val="50000"/>
                  </a:schemeClr>
                </a:solidFill>
                <a:latin typeface="Frutiger LT Pro 47 Light Cn" panose="020B0706030504020204" pitchFamily="34" charset="0"/>
                <a:cs typeface="Arial"/>
              </a:rPr>
              <a:t>Arbeitsschutz</a:t>
            </a:r>
            <a:r>
              <a:rPr lang="de-DE" sz="1200" dirty="0">
                <a:solidFill>
                  <a:schemeClr val="accent1">
                    <a:lumMod val="50000"/>
                  </a:schemeClr>
                </a:solidFill>
                <a:latin typeface="Frutiger LT Pro 47 Light Cn" panose="020B0706030504020204" pitchFamily="34" charset="0"/>
                <a:cs typeface="Arial"/>
              </a:rPr>
              <a:t>- und bei </a:t>
            </a:r>
            <a:r>
              <a:rPr lang="de-DE" sz="1200" b="1" dirty="0">
                <a:solidFill>
                  <a:schemeClr val="accent1">
                    <a:lumMod val="50000"/>
                  </a:schemeClr>
                </a:solidFill>
                <a:latin typeface="Frutiger LT Pro 47 Light Cn" panose="020B0706030504020204" pitchFamily="34" charset="0"/>
                <a:cs typeface="Arial"/>
              </a:rPr>
              <a:t>Betriebshygieneprodukten </a:t>
            </a:r>
            <a:r>
              <a:rPr lang="de-DE" sz="1200" dirty="0">
                <a:solidFill>
                  <a:schemeClr val="accent1">
                    <a:lumMod val="50000"/>
                  </a:schemeClr>
                </a:solidFill>
                <a:latin typeface="Frutiger LT Pro 47 Light Cn" panose="020B0706030504020204" pitchFamily="34" charset="0"/>
                <a:cs typeface="Arial"/>
              </a:rPr>
              <a:t>ist es uns nicht nur wichtig für die </a:t>
            </a:r>
            <a:r>
              <a:rPr lang="de-DE" sz="1200" b="1" dirty="0">
                <a:solidFill>
                  <a:schemeClr val="accent1">
                    <a:lumMod val="50000"/>
                  </a:schemeClr>
                </a:solidFill>
                <a:latin typeface="Frutiger LT Pro 47 Light Cn" panose="020B0706030504020204" pitchFamily="34" charset="0"/>
                <a:cs typeface="Arial"/>
              </a:rPr>
              <a:t>Qualität unserer Produkte</a:t>
            </a:r>
            <a:r>
              <a:rPr lang="de-DE" sz="1200" dirty="0">
                <a:solidFill>
                  <a:schemeClr val="accent1">
                    <a:lumMod val="50000"/>
                  </a:schemeClr>
                </a:solidFill>
                <a:latin typeface="Frutiger LT Pro 47 Light Cn" panose="020B0706030504020204" pitchFamily="34" charset="0"/>
                <a:cs typeface="Arial"/>
              </a:rPr>
              <a:t> zu bürgen, sondern auch für die </a:t>
            </a:r>
            <a:r>
              <a:rPr lang="de-DE" sz="1200" b="1" dirty="0">
                <a:solidFill>
                  <a:schemeClr val="accent1">
                    <a:lumMod val="50000"/>
                  </a:schemeClr>
                </a:solidFill>
                <a:latin typeface="Frutiger LT Pro 47 Light Cn" panose="020B0706030504020204" pitchFamily="34" charset="0"/>
                <a:cs typeface="Arial"/>
              </a:rPr>
              <a:t>Qualität unserer Prozesskette</a:t>
            </a:r>
            <a:r>
              <a:rPr lang="de-DE" sz="1200" dirty="0">
                <a:solidFill>
                  <a:schemeClr val="accent1">
                    <a:lumMod val="50000"/>
                  </a:schemeClr>
                </a:solidFill>
                <a:latin typeface="Frutiger LT Pro 47 Light Cn" panose="020B0706030504020204" pitchFamily="34" charset="0"/>
                <a:cs typeface="Arial"/>
              </a:rPr>
              <a:t>.</a:t>
            </a:r>
            <a:r>
              <a:rPr lang="de-DE" altLang="de-DE" sz="1200" dirty="0">
                <a:solidFill>
                  <a:srgbClr val="002060"/>
                </a:solidFill>
                <a:latin typeface="Frutiger LT Pro 47 Light Cn" panose="020B0706030504020204" pitchFamily="34" charset="0"/>
                <a:cs typeface="Arial" panose="020B0604020202020204" pitchFamily="34" charset="0"/>
              </a:rPr>
              <a:t> Deshalb sind wir ISO 9001:2008 zertifiziert.</a:t>
            </a:r>
            <a:r>
              <a:rPr lang="de-DE" sz="1200" dirty="0">
                <a:solidFill>
                  <a:schemeClr val="accent1">
                    <a:lumMod val="50000"/>
                  </a:schemeClr>
                </a:solidFill>
                <a:latin typeface="Frutiger LT Pro 47 Light Cn" panose="020B0706030504020204" pitchFamily="34" charset="0"/>
                <a:cs typeface="Arial"/>
              </a:rPr>
              <a:t> </a:t>
            </a:r>
          </a:p>
        </p:txBody>
      </p:sp>
      <p:pic>
        <p:nvPicPr>
          <p:cNvPr id="15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1" y="1809750"/>
            <a:ext cx="1809516" cy="2565572"/>
          </a:xfrm>
          <a:prstGeom prst="rect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6" name="Picture 4" descr="91_4c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343150"/>
            <a:ext cx="1613888" cy="161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/>
          <p:cNvSpPr/>
          <p:nvPr/>
        </p:nvSpPr>
        <p:spPr>
          <a:xfrm>
            <a:off x="152400" y="133350"/>
            <a:ext cx="8839200" cy="4876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Bild 10" descr="footer.png"/>
          <p:cNvPicPr>
            <a:picLocks noChangeAspect="1"/>
          </p:cNvPicPr>
          <p:nvPr/>
        </p:nvPicPr>
        <p:blipFill>
          <a:blip r:embed="rId2"/>
          <a:srcRect b="91168"/>
          <a:stretch>
            <a:fillRect/>
          </a:stretch>
        </p:blipFill>
        <p:spPr>
          <a:xfrm>
            <a:off x="420236" y="4591050"/>
            <a:ext cx="8342764" cy="552450"/>
          </a:xfrm>
          <a:prstGeom prst="rect">
            <a:avLst/>
          </a:prstGeom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457200" y="4857750"/>
            <a:ext cx="2133600" cy="273844"/>
          </a:xfrm>
        </p:spPr>
        <p:txBody>
          <a:bodyPr/>
          <a:lstStyle/>
          <a:p>
            <a:fld id="{78CC73E0-C064-3F48-AFA4-34F50C2B1C53}" type="datetime1">
              <a:rPr lang="de-DE" sz="900" smtClean="0">
                <a:solidFill>
                  <a:schemeClr val="bg1">
                    <a:lumMod val="95000"/>
                  </a:schemeClr>
                </a:solidFill>
                <a:latin typeface="Frutiger LT Pro 45 Light" panose="020B0403030504020204" pitchFamily="34" charset="0"/>
                <a:cs typeface="Arial"/>
              </a:rPr>
              <a:pPr/>
              <a:t>07.02.2017</a:t>
            </a:fld>
            <a:endParaRPr lang="de-DE" sz="900" dirty="0">
              <a:solidFill>
                <a:schemeClr val="bg1">
                  <a:lumMod val="95000"/>
                </a:schemeClr>
              </a:solidFill>
              <a:latin typeface="Frutiger LT Pro 45 Light" panose="020B0403030504020204" pitchFamily="34" charset="0"/>
              <a:cs typeface="Arial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>
          <a:xfrm>
            <a:off x="6553200" y="4857750"/>
            <a:ext cx="2133600" cy="273844"/>
          </a:xfrm>
        </p:spPr>
        <p:txBody>
          <a:bodyPr/>
          <a:lstStyle/>
          <a:p>
            <a:fld id="{EF96E2CB-9687-CE4F-B719-F798F1EF16E3}" type="slidenum">
              <a:rPr lang="de-DE" sz="900" smtClean="0">
                <a:solidFill>
                  <a:srgbClr val="F2F2F2"/>
                </a:solidFill>
                <a:latin typeface="Frutiger LT Pro 45 Light" panose="020B0403030504020204" pitchFamily="34" charset="0"/>
                <a:cs typeface="Arial"/>
              </a:rPr>
              <a:pPr/>
              <a:t>31</a:t>
            </a:fld>
            <a:endParaRPr lang="de-DE" sz="900" dirty="0">
              <a:solidFill>
                <a:srgbClr val="F2F2F2"/>
              </a:solidFill>
              <a:latin typeface="Frutiger LT Pro 45 Light" panose="020B0403030504020204" pitchFamily="34" charset="0"/>
              <a:cs typeface="Arial"/>
            </a:endParaRP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>
          <a:xfrm>
            <a:off x="3124200" y="4857750"/>
            <a:ext cx="2895600" cy="273844"/>
          </a:xfrm>
        </p:spPr>
        <p:txBody>
          <a:bodyPr/>
          <a:lstStyle/>
          <a:p>
            <a:r>
              <a:rPr lang="de-DE" sz="900" dirty="0">
                <a:solidFill>
                  <a:srgbClr val="F2F2F2"/>
                </a:solidFill>
                <a:latin typeface="Frutiger LT Pro 45 Light" panose="020B0403030504020204" pitchFamily="34" charset="0"/>
                <a:cs typeface="Arial"/>
              </a:rPr>
              <a:t>ASTA</a:t>
            </a:r>
          </a:p>
        </p:txBody>
      </p:sp>
      <p:pic>
        <p:nvPicPr>
          <p:cNvPr id="10" name="Bild 9" descr="ASTA-Logo_CMYK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7846" y="0"/>
            <a:ext cx="925154" cy="1473325"/>
          </a:xfrm>
          <a:prstGeom prst="rect">
            <a:avLst/>
          </a:prstGeom>
        </p:spPr>
      </p:pic>
      <p:sp>
        <p:nvSpPr>
          <p:cNvPr id="12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228600" y="209551"/>
            <a:ext cx="7315200" cy="685799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algn="l"/>
            <a:r>
              <a:rPr lang="de-DE" sz="2400" b="1" dirty="0">
                <a:solidFill>
                  <a:srgbClr val="02225E"/>
                </a:solidFill>
                <a:latin typeface="Frutiger LT Pro 47 Light Cn" panose="020B0706030504020204" pitchFamily="34" charset="0"/>
                <a:cs typeface="Arial"/>
              </a:rPr>
              <a:t>Datenschutz</a:t>
            </a:r>
            <a:r>
              <a:rPr lang="de-DE" sz="2400" dirty="0">
                <a:solidFill>
                  <a:srgbClr val="02225E"/>
                </a:solidFill>
                <a:latin typeface="Frutiger LT Pro 47 Light Cn" panose="020B0706030504020204" pitchFamily="34" charset="0"/>
                <a:cs typeface="Arial"/>
              </a:rPr>
              <a:t> ist für ASTA </a:t>
            </a:r>
            <a:r>
              <a:rPr lang="de-DE" sz="2400" b="1" dirty="0">
                <a:solidFill>
                  <a:srgbClr val="02225E"/>
                </a:solidFill>
                <a:latin typeface="Frutiger LT Pro 47 Light Cn" panose="020B0706030504020204" pitchFamily="34" charset="0"/>
                <a:cs typeface="Arial"/>
              </a:rPr>
              <a:t>Kundenschutz</a:t>
            </a:r>
            <a:endParaRPr lang="de-DE" sz="2400" b="1" dirty="0">
              <a:latin typeface="Frutiger LT Pro 47 Light Cn" panose="020B0706030504020204" pitchFamily="34" charset="0"/>
              <a:cs typeface="Arial"/>
            </a:endParaRPr>
          </a:p>
        </p:txBody>
      </p:sp>
      <p:sp>
        <p:nvSpPr>
          <p:cNvPr id="13" name="Rectangle 3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838200" y="971550"/>
            <a:ext cx="6999646" cy="609600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de-DE" sz="1200" dirty="0">
                <a:solidFill>
                  <a:schemeClr val="accent1">
                    <a:lumMod val="50000"/>
                  </a:schemeClr>
                </a:solidFill>
                <a:latin typeface="Frutiger LT Pro 47 Light Cn" panose="020B0706030504020204" pitchFamily="34" charset="0"/>
                <a:cs typeface="Arial"/>
              </a:rPr>
              <a:t>Um für Sie </a:t>
            </a:r>
            <a:r>
              <a:rPr lang="de-DE" sz="1200" b="1" dirty="0">
                <a:solidFill>
                  <a:schemeClr val="accent1">
                    <a:lumMod val="50000"/>
                  </a:schemeClr>
                </a:solidFill>
                <a:latin typeface="Frutiger LT Pro 47 Light Cn" panose="020B0706030504020204" pitchFamily="34" charset="0"/>
                <a:cs typeface="Arial"/>
              </a:rPr>
              <a:t>Datenschutz</a:t>
            </a:r>
            <a:r>
              <a:rPr lang="de-DE" sz="1200" dirty="0">
                <a:solidFill>
                  <a:schemeClr val="accent1">
                    <a:lumMod val="50000"/>
                  </a:schemeClr>
                </a:solidFill>
                <a:latin typeface="Frutiger LT Pro 47 Light Cn" panose="020B0706030504020204" pitchFamily="34" charset="0"/>
                <a:cs typeface="Arial"/>
              </a:rPr>
              <a:t> wirksam gewährleisten zu können, treffen wir bei </a:t>
            </a:r>
            <a:r>
              <a:rPr lang="de-DE" sz="1200" b="1" dirty="0">
                <a:solidFill>
                  <a:schemeClr val="accent1">
                    <a:lumMod val="50000"/>
                  </a:schemeClr>
                </a:solidFill>
                <a:latin typeface="Frutiger LT Pro 47 Light Cn" panose="020B0706030504020204" pitchFamily="34" charset="0"/>
                <a:cs typeface="Arial"/>
              </a:rPr>
              <a:t>ASTA</a:t>
            </a:r>
            <a:r>
              <a:rPr lang="de-DE" sz="1200" dirty="0">
                <a:solidFill>
                  <a:schemeClr val="accent1">
                    <a:lumMod val="50000"/>
                  </a:schemeClr>
                </a:solidFill>
                <a:latin typeface="Frutiger LT Pro 47 Light Cn" panose="020B0706030504020204" pitchFamily="34" charset="0"/>
                <a:cs typeface="Arial"/>
              </a:rPr>
              <a:t> Maßnahmen </a:t>
            </a:r>
            <a:br>
              <a:rPr lang="de-DE" sz="1200" dirty="0">
                <a:solidFill>
                  <a:schemeClr val="accent1">
                    <a:lumMod val="50000"/>
                  </a:schemeClr>
                </a:solidFill>
                <a:latin typeface="Frutiger LT Pro 47 Light Cn" panose="020B0706030504020204" pitchFamily="34" charset="0"/>
                <a:cs typeface="Arial"/>
              </a:rPr>
            </a:br>
            <a:r>
              <a:rPr lang="de-DE" sz="1200" dirty="0">
                <a:solidFill>
                  <a:schemeClr val="accent1">
                    <a:lumMod val="50000"/>
                  </a:schemeClr>
                </a:solidFill>
                <a:latin typeface="Frutiger LT Pro 47 Light Cn" panose="020B0706030504020204" pitchFamily="34" charset="0"/>
                <a:cs typeface="Arial"/>
              </a:rPr>
              <a:t>sowohl auf der organisatorischen als auch auf der technischen Seite.</a:t>
            </a:r>
          </a:p>
        </p:txBody>
      </p:sp>
      <p:sp>
        <p:nvSpPr>
          <p:cNvPr id="18" name="Untertitel 2"/>
          <p:cNvSpPr txBox="1">
            <a:spLocks/>
          </p:cNvSpPr>
          <p:nvPr/>
        </p:nvSpPr>
        <p:spPr bwMode="auto">
          <a:xfrm>
            <a:off x="929518" y="1352551"/>
            <a:ext cx="6157081" cy="273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SzTx/>
              <a:buFont typeface="Arial"/>
              <a:buChar char="•"/>
              <a:tabLst/>
              <a:defRPr/>
            </a:pPr>
            <a:endParaRPr kumimoji="0" lang="de-DE" altLang="de-DE" sz="120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900" lvl="0" indent="-342900" defTabSz="914400">
              <a:lnSpc>
                <a:spcPct val="90000"/>
              </a:lnSpc>
              <a:spcBef>
                <a:spcPts val="1000"/>
              </a:spcBef>
              <a:buClr>
                <a:schemeClr val="tx2">
                  <a:lumMod val="75000"/>
                </a:schemeClr>
              </a:buClr>
              <a:buFont typeface="Arial"/>
              <a:buChar char="•"/>
            </a:pPr>
            <a:r>
              <a:rPr lang="de-DE" altLang="de-DE" sz="1200" dirty="0">
                <a:solidFill>
                  <a:schemeClr val="bg1">
                    <a:lumMod val="50000"/>
                  </a:schemeClr>
                </a:solidFill>
                <a:latin typeface="Frutiger LT Pro 45 Light" panose="020B0403030504020204" pitchFamily="34" charset="0"/>
                <a:cs typeface="Arial"/>
              </a:rPr>
              <a:t>Hausinterne Datenschutzbeauftragte – Ihr persönlicher Ansprechpartner</a:t>
            </a:r>
          </a:p>
          <a:p>
            <a:pPr marL="342900" lvl="0" indent="-342900" defTabSz="914400">
              <a:lnSpc>
                <a:spcPct val="90000"/>
              </a:lnSpc>
              <a:spcBef>
                <a:spcPts val="1000"/>
              </a:spcBef>
              <a:buClr>
                <a:schemeClr val="tx2">
                  <a:lumMod val="75000"/>
                </a:schemeClr>
              </a:buClr>
              <a:buFont typeface="Arial"/>
              <a:buChar char="•"/>
            </a:pPr>
            <a:r>
              <a:rPr lang="de-DE" altLang="de-DE" sz="1200" dirty="0">
                <a:solidFill>
                  <a:schemeClr val="bg1">
                    <a:lumMod val="50000"/>
                  </a:schemeClr>
                </a:solidFill>
                <a:latin typeface="Frutiger LT Pro 45 Light" panose="020B0403030504020204" pitchFamily="34" charset="0"/>
                <a:cs typeface="Arial"/>
              </a:rPr>
              <a:t>Ihre Daten sind bei uns vor Missbrauch sicher</a:t>
            </a:r>
          </a:p>
          <a:p>
            <a:pPr marL="342900" lvl="0" indent="-342900" defTabSz="914400">
              <a:lnSpc>
                <a:spcPct val="90000"/>
              </a:lnSpc>
              <a:spcBef>
                <a:spcPts val="1000"/>
              </a:spcBef>
              <a:buClr>
                <a:schemeClr val="tx2">
                  <a:lumMod val="75000"/>
                </a:schemeClr>
              </a:buClr>
              <a:buFont typeface="Arial"/>
              <a:buChar char="•"/>
            </a:pPr>
            <a:r>
              <a:rPr lang="de-DE" altLang="de-DE" sz="1200" dirty="0">
                <a:solidFill>
                  <a:schemeClr val="bg1">
                    <a:lumMod val="50000"/>
                  </a:schemeClr>
                </a:solidFill>
                <a:latin typeface="Frutiger LT Pro 45 Light" panose="020B0403030504020204" pitchFamily="34" charset="0"/>
                <a:cs typeface="Arial"/>
              </a:rPr>
              <a:t>Unser IT-Sicherheits-Konzept ermöglicht, </a:t>
            </a:r>
            <a:br>
              <a:rPr lang="de-DE" altLang="de-DE" sz="1200" dirty="0">
                <a:solidFill>
                  <a:schemeClr val="bg1">
                    <a:lumMod val="50000"/>
                  </a:schemeClr>
                </a:solidFill>
                <a:latin typeface="Frutiger LT Pro 45 Light" panose="020B0403030504020204" pitchFamily="34" charset="0"/>
                <a:cs typeface="Arial"/>
              </a:rPr>
            </a:br>
            <a:r>
              <a:rPr lang="de-DE" altLang="de-DE" sz="1200" dirty="0">
                <a:solidFill>
                  <a:schemeClr val="bg1">
                    <a:lumMod val="50000"/>
                  </a:schemeClr>
                </a:solidFill>
                <a:latin typeface="Frutiger LT Pro 45 Light" panose="020B0403030504020204" pitchFamily="34" charset="0"/>
                <a:cs typeface="Arial"/>
              </a:rPr>
              <a:t>die Daten lange Zeit vor Verlust zu schützen</a:t>
            </a:r>
          </a:p>
          <a:p>
            <a:pPr marL="342900" lvl="0" indent="-342900" defTabSz="914400">
              <a:lnSpc>
                <a:spcPct val="90000"/>
              </a:lnSpc>
              <a:spcBef>
                <a:spcPts val="1000"/>
              </a:spcBef>
              <a:buClr>
                <a:schemeClr val="tx2">
                  <a:lumMod val="75000"/>
                </a:schemeClr>
              </a:buClr>
              <a:buFont typeface="Arial"/>
              <a:buChar char="•"/>
            </a:pPr>
            <a:r>
              <a:rPr lang="de-DE" altLang="de-DE" sz="1200" dirty="0">
                <a:solidFill>
                  <a:schemeClr val="bg1">
                    <a:lumMod val="50000"/>
                  </a:schemeClr>
                </a:solidFill>
                <a:latin typeface="Frutiger LT Pro 45 Light" panose="020B0403030504020204" pitchFamily="34" charset="0"/>
                <a:cs typeface="Arial"/>
              </a:rPr>
              <a:t>Sensibilisierte, geschulte Mitarbeiter im Bezug auf Datenschutz</a:t>
            </a:r>
          </a:p>
          <a:p>
            <a:pPr marL="342900" lvl="0" indent="-342900" defTabSz="914400">
              <a:lnSpc>
                <a:spcPct val="90000"/>
              </a:lnSpc>
              <a:spcBef>
                <a:spcPts val="1000"/>
              </a:spcBef>
              <a:buClr>
                <a:schemeClr val="tx2">
                  <a:lumMod val="75000"/>
                </a:schemeClr>
              </a:buClr>
              <a:buFont typeface="Arial"/>
              <a:buChar char="•"/>
            </a:pPr>
            <a:r>
              <a:rPr lang="de-DE" altLang="de-DE" sz="1200" dirty="0">
                <a:solidFill>
                  <a:schemeClr val="bg1">
                    <a:lumMod val="50000"/>
                  </a:schemeClr>
                </a:solidFill>
                <a:latin typeface="Frutiger LT Pro 45 Light" panose="020B0403030504020204" pitchFamily="34" charset="0"/>
                <a:cs typeface="Arial"/>
              </a:rPr>
              <a:t>Unser Handeln im Unternehmen haben wir den </a:t>
            </a:r>
            <a:br>
              <a:rPr lang="de-DE" altLang="de-DE" sz="1200" dirty="0">
                <a:solidFill>
                  <a:schemeClr val="bg1">
                    <a:lumMod val="50000"/>
                  </a:schemeClr>
                </a:solidFill>
                <a:latin typeface="Frutiger LT Pro 45 Light" panose="020B0403030504020204" pitchFamily="34" charset="0"/>
                <a:cs typeface="Arial"/>
              </a:rPr>
            </a:br>
            <a:r>
              <a:rPr lang="de-DE" altLang="de-DE" sz="1200" dirty="0">
                <a:solidFill>
                  <a:schemeClr val="bg1">
                    <a:lumMod val="50000"/>
                  </a:schemeClr>
                </a:solidFill>
                <a:latin typeface="Frutiger LT Pro 45 Light" panose="020B0403030504020204" pitchFamily="34" charset="0"/>
                <a:cs typeface="Arial"/>
              </a:rPr>
              <a:t>gesetzlichen Datenschutzrichtlinien angepasst</a:t>
            </a:r>
          </a:p>
          <a:p>
            <a:pPr marL="342900" lvl="0" indent="-342900" defTabSz="914400">
              <a:lnSpc>
                <a:spcPct val="90000"/>
              </a:lnSpc>
              <a:spcBef>
                <a:spcPts val="1000"/>
              </a:spcBef>
              <a:buClr>
                <a:schemeClr val="tx2">
                  <a:lumMod val="75000"/>
                </a:schemeClr>
              </a:buClr>
              <a:buFont typeface="Arial"/>
              <a:buChar char="•"/>
            </a:pPr>
            <a:r>
              <a:rPr lang="de-DE" altLang="de-DE" sz="1200" dirty="0">
                <a:solidFill>
                  <a:schemeClr val="bg1">
                    <a:lumMod val="50000"/>
                  </a:schemeClr>
                </a:solidFill>
                <a:latin typeface="Frutiger LT Pro 45 Light" panose="020B0403030504020204" pitchFamily="34" charset="0"/>
                <a:cs typeface="Arial"/>
              </a:rPr>
              <a:t>Auch unsere Vertragspartner werden auf vorhandene </a:t>
            </a:r>
            <a:br>
              <a:rPr lang="de-DE" altLang="de-DE" sz="1200" dirty="0">
                <a:solidFill>
                  <a:schemeClr val="bg1">
                    <a:lumMod val="50000"/>
                  </a:schemeClr>
                </a:solidFill>
                <a:latin typeface="Frutiger LT Pro 45 Light" panose="020B0403030504020204" pitchFamily="34" charset="0"/>
                <a:cs typeface="Arial"/>
              </a:rPr>
            </a:br>
            <a:r>
              <a:rPr lang="de-DE" altLang="de-DE" sz="1200" dirty="0">
                <a:solidFill>
                  <a:schemeClr val="bg1">
                    <a:lumMod val="50000"/>
                  </a:schemeClr>
                </a:solidFill>
                <a:latin typeface="Frutiger LT Pro 45 Light" panose="020B0403030504020204" pitchFamily="34" charset="0"/>
                <a:cs typeface="Arial"/>
              </a:rPr>
              <a:t>Sicherheitsrichtlinien kontrolliert</a:t>
            </a:r>
          </a:p>
        </p:txBody>
      </p:sp>
      <p:pic>
        <p:nvPicPr>
          <p:cNvPr id="19" name="Grafik 5" descr="gdd-mitglied-po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1" t="7672" r="5972" b="4738"/>
          <a:stretch>
            <a:fillRect/>
          </a:stretch>
        </p:blipFill>
        <p:spPr bwMode="auto">
          <a:xfrm>
            <a:off x="6877050" y="2343150"/>
            <a:ext cx="1885950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/>
          <p:cNvSpPr/>
          <p:nvPr/>
        </p:nvSpPr>
        <p:spPr>
          <a:xfrm>
            <a:off x="152400" y="133350"/>
            <a:ext cx="8839200" cy="4876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Bild 10" descr="footer.png"/>
          <p:cNvPicPr>
            <a:picLocks noChangeAspect="1"/>
          </p:cNvPicPr>
          <p:nvPr/>
        </p:nvPicPr>
        <p:blipFill>
          <a:blip r:embed="rId2"/>
          <a:srcRect b="91168"/>
          <a:stretch>
            <a:fillRect/>
          </a:stretch>
        </p:blipFill>
        <p:spPr>
          <a:xfrm>
            <a:off x="420236" y="4591050"/>
            <a:ext cx="8342764" cy="552450"/>
          </a:xfrm>
          <a:prstGeom prst="rect">
            <a:avLst/>
          </a:prstGeom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457200" y="4857750"/>
            <a:ext cx="2133600" cy="273844"/>
          </a:xfrm>
        </p:spPr>
        <p:txBody>
          <a:bodyPr/>
          <a:lstStyle/>
          <a:p>
            <a:fld id="{78CC73E0-C064-3F48-AFA4-34F50C2B1C53}" type="datetime1">
              <a:rPr lang="de-DE" sz="900" smtClean="0">
                <a:solidFill>
                  <a:schemeClr val="bg1">
                    <a:lumMod val="95000"/>
                  </a:schemeClr>
                </a:solidFill>
                <a:latin typeface="Frutiger LT Pro 45 Light" panose="020B0403030504020204" pitchFamily="34" charset="0"/>
                <a:cs typeface="Arial"/>
              </a:rPr>
              <a:pPr/>
              <a:t>07.02.2017</a:t>
            </a:fld>
            <a:endParaRPr lang="de-DE" sz="900" dirty="0">
              <a:solidFill>
                <a:schemeClr val="bg1">
                  <a:lumMod val="95000"/>
                </a:schemeClr>
              </a:solidFill>
              <a:latin typeface="Frutiger LT Pro 45 Light" panose="020B0403030504020204" pitchFamily="34" charset="0"/>
              <a:cs typeface="Arial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>
          <a:xfrm>
            <a:off x="6553200" y="4857750"/>
            <a:ext cx="2133600" cy="273844"/>
          </a:xfrm>
        </p:spPr>
        <p:txBody>
          <a:bodyPr/>
          <a:lstStyle/>
          <a:p>
            <a:fld id="{EF96E2CB-9687-CE4F-B719-F798F1EF16E3}" type="slidenum">
              <a:rPr lang="de-DE" sz="900" smtClean="0">
                <a:solidFill>
                  <a:srgbClr val="F2F2F2"/>
                </a:solidFill>
                <a:latin typeface="Frutiger LT Pro 45 Light" panose="020B0403030504020204" pitchFamily="34" charset="0"/>
                <a:cs typeface="Arial"/>
              </a:rPr>
              <a:pPr/>
              <a:t>32</a:t>
            </a:fld>
            <a:endParaRPr lang="de-DE" sz="900" dirty="0">
              <a:solidFill>
                <a:srgbClr val="F2F2F2"/>
              </a:solidFill>
              <a:latin typeface="Frutiger LT Pro 45 Light" panose="020B0403030504020204" pitchFamily="34" charset="0"/>
              <a:cs typeface="Arial"/>
            </a:endParaRP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>
          <a:xfrm>
            <a:off x="3124200" y="4857750"/>
            <a:ext cx="2895600" cy="273844"/>
          </a:xfrm>
        </p:spPr>
        <p:txBody>
          <a:bodyPr/>
          <a:lstStyle/>
          <a:p>
            <a:r>
              <a:rPr lang="de-DE" sz="900" dirty="0">
                <a:solidFill>
                  <a:srgbClr val="F2F2F2"/>
                </a:solidFill>
                <a:latin typeface="Frutiger LT Pro 45 Light" panose="020B0403030504020204" pitchFamily="34" charset="0"/>
                <a:cs typeface="Arial"/>
              </a:rPr>
              <a:t>ASTA</a:t>
            </a:r>
          </a:p>
        </p:txBody>
      </p:sp>
      <p:pic>
        <p:nvPicPr>
          <p:cNvPr id="10" name="Bild 9" descr="ASTA-Logo_CMYK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7846" y="0"/>
            <a:ext cx="925154" cy="1473325"/>
          </a:xfrm>
          <a:prstGeom prst="rect">
            <a:avLst/>
          </a:prstGeom>
        </p:spPr>
      </p:pic>
      <p:sp>
        <p:nvSpPr>
          <p:cNvPr id="12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228600" y="209551"/>
            <a:ext cx="7315200" cy="685799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algn="l"/>
            <a:r>
              <a:rPr lang="de-DE" sz="2400" dirty="0">
                <a:solidFill>
                  <a:srgbClr val="02225E"/>
                </a:solidFill>
                <a:latin typeface="Frutiger LT Pro 47 Light Cn" panose="020B0706030504020204" pitchFamily="34" charset="0"/>
                <a:cs typeface="Arial"/>
              </a:rPr>
              <a:t>Nachhaltigkeit - </a:t>
            </a:r>
            <a:r>
              <a:rPr lang="de-DE" sz="2400" b="1" dirty="0">
                <a:solidFill>
                  <a:srgbClr val="02225E"/>
                </a:solidFill>
                <a:latin typeface="Frutiger LT Pro 47 Light Cn" panose="020B0706030504020204" pitchFamily="34" charset="0"/>
                <a:cs typeface="Arial"/>
              </a:rPr>
              <a:t>Umweltpakt Bayern</a:t>
            </a:r>
            <a:endParaRPr lang="de-DE" sz="2400" b="1" dirty="0">
              <a:latin typeface="Frutiger LT Pro 47 Light Cn" panose="020B0706030504020204" pitchFamily="34" charset="0"/>
              <a:cs typeface="Arial"/>
            </a:endParaRPr>
          </a:p>
        </p:txBody>
      </p:sp>
      <p:sp>
        <p:nvSpPr>
          <p:cNvPr id="13" name="Rectangle 3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3352800" y="971550"/>
            <a:ext cx="4485046" cy="609600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de-DE" sz="1200" dirty="0">
                <a:solidFill>
                  <a:schemeClr val="accent1">
                    <a:lumMod val="50000"/>
                  </a:schemeClr>
                </a:solidFill>
                <a:latin typeface="Frutiger LT Pro 47 Light Cn" panose="020B0706030504020204" pitchFamily="34" charset="0"/>
                <a:cs typeface="Arial"/>
              </a:rPr>
              <a:t>Neben unserer </a:t>
            </a:r>
            <a:r>
              <a:rPr lang="de-DE" sz="1200" b="1" dirty="0">
                <a:solidFill>
                  <a:schemeClr val="accent1">
                    <a:lumMod val="50000"/>
                  </a:schemeClr>
                </a:solidFill>
                <a:latin typeface="Frutiger LT Pro 47 Light Cn" panose="020B0706030504020204" pitchFamily="34" charset="0"/>
                <a:cs typeface="Arial"/>
              </a:rPr>
              <a:t>hohen Qualität bei Produkten und Dienstleistungen</a:t>
            </a:r>
            <a:r>
              <a:rPr lang="de-DE" sz="1200" dirty="0">
                <a:solidFill>
                  <a:schemeClr val="accent1">
                    <a:lumMod val="50000"/>
                  </a:schemeClr>
                </a:solidFill>
                <a:latin typeface="Frutiger LT Pro 47 Light Cn" panose="020B0706030504020204" pitchFamily="34" charset="0"/>
                <a:cs typeface="Arial"/>
              </a:rPr>
              <a:t> garantieren wir auch einen </a:t>
            </a:r>
            <a:r>
              <a:rPr lang="de-DE" sz="1200" b="1" dirty="0">
                <a:solidFill>
                  <a:schemeClr val="accent1">
                    <a:lumMod val="50000"/>
                  </a:schemeClr>
                </a:solidFill>
                <a:latin typeface="Frutiger LT Pro 47 Light Cn" panose="020B0706030504020204" pitchFamily="34" charset="0"/>
                <a:cs typeface="Arial"/>
              </a:rPr>
              <a:t>verantwortungsvollen Umgang mit unserer Umwelt</a:t>
            </a:r>
            <a:r>
              <a:rPr lang="de-DE" sz="1200" dirty="0">
                <a:solidFill>
                  <a:schemeClr val="accent1">
                    <a:lumMod val="50000"/>
                  </a:schemeClr>
                </a:solidFill>
                <a:latin typeface="Frutiger LT Pro 47 Light Cn" panose="020B0706030504020204" pitchFamily="34" charset="0"/>
                <a:cs typeface="Arial"/>
              </a:rPr>
              <a:t>. </a:t>
            </a:r>
            <a:br>
              <a:rPr lang="de-DE" sz="1200" dirty="0">
                <a:solidFill>
                  <a:schemeClr val="accent1">
                    <a:lumMod val="50000"/>
                  </a:schemeClr>
                </a:solidFill>
                <a:latin typeface="Frutiger LT Pro 47 Light Cn" panose="020B0706030504020204" pitchFamily="34" charset="0"/>
                <a:cs typeface="Arial"/>
              </a:rPr>
            </a:br>
            <a:r>
              <a:rPr lang="de-DE" sz="1200" dirty="0">
                <a:solidFill>
                  <a:schemeClr val="accent1">
                    <a:lumMod val="50000"/>
                  </a:schemeClr>
                </a:solidFill>
                <a:latin typeface="Frutiger LT Pro 47 Light Cn" panose="020B0706030504020204" pitchFamily="34" charset="0"/>
                <a:cs typeface="Arial"/>
              </a:rPr>
              <a:t>Daher sind wir seit April 2012 qualifizierter Teilnehmer beim </a:t>
            </a:r>
            <a:r>
              <a:rPr lang="de-DE" sz="1200" b="1" dirty="0">
                <a:solidFill>
                  <a:schemeClr val="accent1">
                    <a:lumMod val="50000"/>
                  </a:schemeClr>
                </a:solidFill>
                <a:latin typeface="Frutiger LT Pro 47 Light Cn" panose="020B0706030504020204" pitchFamily="34" charset="0"/>
                <a:cs typeface="Arial"/>
              </a:rPr>
              <a:t>UMWELTPAKT BAYERN.</a:t>
            </a:r>
          </a:p>
          <a:p>
            <a:pPr algn="l"/>
            <a:endParaRPr lang="de-DE" sz="1200" dirty="0">
              <a:solidFill>
                <a:schemeClr val="accent1">
                  <a:lumMod val="50000"/>
                </a:schemeClr>
              </a:solidFill>
              <a:latin typeface="Arial"/>
              <a:cs typeface="Arial"/>
            </a:endParaRPr>
          </a:p>
          <a:p>
            <a:pPr algn="l"/>
            <a:r>
              <a:rPr lang="de-DE" sz="1200" dirty="0">
                <a:solidFill>
                  <a:schemeClr val="accent1">
                    <a:lumMod val="50000"/>
                  </a:schemeClr>
                </a:solidFill>
                <a:latin typeface="Frutiger LT Pro 45 Light" panose="020B0403030504020204" pitchFamily="34" charset="0"/>
                <a:cs typeface="Arial"/>
              </a:rPr>
              <a:t>Unser Betrieb erfüllt die Voraussetzungen und darf mit dem Logo „Umweltpakt Bayern“ werben.</a:t>
            </a:r>
          </a:p>
          <a:p>
            <a:pPr algn="l"/>
            <a:endParaRPr lang="de-DE" sz="1200" dirty="0">
              <a:solidFill>
                <a:schemeClr val="accent1">
                  <a:lumMod val="50000"/>
                </a:schemeClr>
              </a:solidFill>
              <a:latin typeface="Frutiger LT Pro 45 Light" panose="020B0403030504020204" pitchFamily="34" charset="0"/>
              <a:cs typeface="Arial"/>
            </a:endParaRPr>
          </a:p>
          <a:p>
            <a:pPr algn="l"/>
            <a:r>
              <a:rPr lang="de-DE" sz="1200" dirty="0">
                <a:solidFill>
                  <a:schemeClr val="accent1">
                    <a:lumMod val="50000"/>
                  </a:schemeClr>
                </a:solidFill>
                <a:latin typeface="Frutiger LT Pro 45 Light" panose="020B0403030504020204" pitchFamily="34" charset="0"/>
                <a:cs typeface="Arial"/>
              </a:rPr>
              <a:t>Wir verpflichten uns durch die Teilnahme zusätzliche Umweltschutzleistungen zu tätigen. Der Umweltschutz wurde somit fest in unsere Betriebsabläufe integriert.</a:t>
            </a:r>
          </a:p>
          <a:p>
            <a:pPr algn="l"/>
            <a:endParaRPr lang="de-DE" sz="1200" dirty="0">
              <a:solidFill>
                <a:schemeClr val="accent1">
                  <a:lumMod val="50000"/>
                </a:schemeClr>
              </a:solidFill>
              <a:latin typeface="Frutiger LT Pro 45 Light" panose="020B0403030504020204" pitchFamily="34" charset="0"/>
              <a:cs typeface="Arial"/>
            </a:endParaRPr>
          </a:p>
          <a:p>
            <a:pPr algn="l"/>
            <a:r>
              <a:rPr lang="de-DE" sz="1200" dirty="0">
                <a:solidFill>
                  <a:schemeClr val="accent1">
                    <a:lumMod val="50000"/>
                  </a:schemeClr>
                </a:solidFill>
                <a:latin typeface="Frutiger LT Pro 45 Light" panose="020B0403030504020204" pitchFamily="34" charset="0"/>
                <a:cs typeface="Arial"/>
              </a:rPr>
              <a:t>Unser Ziel, sowie das Ziel des Umweltpaktes Bayern, ist es auf Basis von Eigenverantwortung und Freiwilligkeit das Engagement im Bereich Umweltschutz in unserem Betrieb zu stärken und weiter auszubauen. </a:t>
            </a:r>
          </a:p>
        </p:txBody>
      </p:sp>
      <p:pic>
        <p:nvPicPr>
          <p:cNvPr id="17" name="Grafik 10" descr="Urkunde_Umweltpakt_Bayer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71550"/>
            <a:ext cx="2389957" cy="3454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/>
          <p:cNvSpPr/>
          <p:nvPr/>
        </p:nvSpPr>
        <p:spPr>
          <a:xfrm>
            <a:off x="152400" y="133350"/>
            <a:ext cx="8839200" cy="4876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Bild 10" descr="footer.png"/>
          <p:cNvPicPr>
            <a:picLocks noChangeAspect="1"/>
          </p:cNvPicPr>
          <p:nvPr/>
        </p:nvPicPr>
        <p:blipFill>
          <a:blip r:embed="rId2"/>
          <a:srcRect b="91168"/>
          <a:stretch>
            <a:fillRect/>
          </a:stretch>
        </p:blipFill>
        <p:spPr>
          <a:xfrm>
            <a:off x="420236" y="4591050"/>
            <a:ext cx="8342764" cy="552450"/>
          </a:xfrm>
          <a:prstGeom prst="rect">
            <a:avLst/>
          </a:prstGeom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457200" y="4857750"/>
            <a:ext cx="2133600" cy="273844"/>
          </a:xfrm>
        </p:spPr>
        <p:txBody>
          <a:bodyPr/>
          <a:lstStyle/>
          <a:p>
            <a:fld id="{78CC73E0-C064-3F48-AFA4-34F50C2B1C53}" type="datetime1">
              <a:rPr lang="de-DE" sz="900" smtClean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pPr/>
              <a:t>07.02.2017</a:t>
            </a:fld>
            <a:endParaRPr lang="de-DE" sz="900" dirty="0">
              <a:solidFill>
                <a:schemeClr val="bg1">
                  <a:lumMod val="9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>
          <a:xfrm>
            <a:off x="6553200" y="4857750"/>
            <a:ext cx="2133600" cy="273844"/>
          </a:xfrm>
        </p:spPr>
        <p:txBody>
          <a:bodyPr/>
          <a:lstStyle/>
          <a:p>
            <a:fld id="{EF96E2CB-9687-CE4F-B719-F798F1EF16E3}" type="slidenum">
              <a:rPr lang="de-DE" sz="900" smtClean="0">
                <a:solidFill>
                  <a:srgbClr val="F2F2F2"/>
                </a:solidFill>
                <a:latin typeface="Arial"/>
                <a:cs typeface="Arial"/>
              </a:rPr>
              <a:pPr/>
              <a:t>33</a:t>
            </a:fld>
            <a:endParaRPr lang="de-DE" sz="900" dirty="0">
              <a:solidFill>
                <a:srgbClr val="F2F2F2"/>
              </a:solidFill>
              <a:latin typeface="Arial"/>
              <a:cs typeface="Arial"/>
            </a:endParaRP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>
          <a:xfrm>
            <a:off x="3124200" y="4857750"/>
            <a:ext cx="2895600" cy="273844"/>
          </a:xfrm>
        </p:spPr>
        <p:txBody>
          <a:bodyPr/>
          <a:lstStyle/>
          <a:p>
            <a:r>
              <a:rPr lang="de-DE" sz="900" dirty="0">
                <a:solidFill>
                  <a:srgbClr val="F2F2F2"/>
                </a:solidFill>
                <a:latin typeface="Arial"/>
                <a:cs typeface="Arial"/>
              </a:rPr>
              <a:t>ASTA - Ihr Systempartner</a:t>
            </a:r>
          </a:p>
        </p:txBody>
      </p:sp>
      <p:pic>
        <p:nvPicPr>
          <p:cNvPr id="10" name="Bild 9" descr="ASTA-Logo_CMYK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7846" y="0"/>
            <a:ext cx="925154" cy="1473325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96685"/>
            <a:ext cx="4427984" cy="2213447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1960" y="1635646"/>
            <a:ext cx="4317204" cy="2764445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7681" y="1348302"/>
            <a:ext cx="2100591" cy="3147813"/>
          </a:xfrm>
          <a:prstGeom prst="rect">
            <a:avLst/>
          </a:prstGeom>
        </p:spPr>
      </p:pic>
      <p:sp>
        <p:nvSpPr>
          <p:cNvPr id="12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1932248" y="1348303"/>
            <a:ext cx="5160032" cy="2548564"/>
          </a:xfrm>
          <a:noFill/>
          <a:ln>
            <a:noFill/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de-DE" sz="6000" dirty="0">
                <a:ln>
                  <a:solidFill>
                    <a:schemeClr val="bg1"/>
                  </a:solidFill>
                </a:ln>
                <a:solidFill>
                  <a:srgbClr val="02225E"/>
                </a:solidFill>
                <a:latin typeface="Frutiger LT Pro 47 Light Cn" panose="020B0706030504020204" pitchFamily="34" charset="0"/>
                <a:cs typeface="Arial"/>
              </a:rPr>
              <a:t>Welche FRAGEN</a:t>
            </a:r>
            <a:br>
              <a:rPr lang="de-DE" sz="6000" dirty="0">
                <a:ln>
                  <a:solidFill>
                    <a:schemeClr val="bg1"/>
                  </a:solidFill>
                </a:ln>
                <a:solidFill>
                  <a:srgbClr val="02225E"/>
                </a:solidFill>
                <a:latin typeface="Frutiger LT Pro 47 Light Cn" panose="020B0706030504020204" pitchFamily="34" charset="0"/>
                <a:cs typeface="Arial"/>
              </a:rPr>
            </a:br>
            <a:r>
              <a:rPr lang="de-DE" sz="6000" dirty="0">
                <a:ln>
                  <a:solidFill>
                    <a:schemeClr val="bg1"/>
                  </a:solidFill>
                </a:ln>
                <a:solidFill>
                  <a:srgbClr val="02225E"/>
                </a:solidFill>
                <a:latin typeface="Frutiger LT Pro 47 Light Cn" panose="020B0706030504020204" pitchFamily="34" charset="0"/>
                <a:cs typeface="Arial"/>
              </a:rPr>
              <a:t>haben Sie ? </a:t>
            </a:r>
            <a:endParaRPr lang="de-DE" sz="6000" b="1" dirty="0">
              <a:ln>
                <a:solidFill>
                  <a:schemeClr val="bg1"/>
                </a:solidFill>
              </a:ln>
              <a:latin typeface="Frutiger LT Pro 47 Light Cn" panose="020B070603050402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8293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 13" descr="schlussseite.jpg"/>
          <p:cNvPicPr>
            <a:picLocks noChangeAspect="1"/>
          </p:cNvPicPr>
          <p:nvPr/>
        </p:nvPicPr>
        <p:blipFill>
          <a:blip r:embed="rId2"/>
          <a:srcRect r="9375" b="16667"/>
          <a:stretch>
            <a:fillRect/>
          </a:stretch>
        </p:blipFill>
        <p:spPr>
          <a:xfrm>
            <a:off x="152400" y="133350"/>
            <a:ext cx="8839200" cy="4876800"/>
          </a:xfrm>
          <a:prstGeom prst="rect">
            <a:avLst/>
          </a:prstGeom>
        </p:spPr>
      </p:pic>
      <p:sp>
        <p:nvSpPr>
          <p:cNvPr id="13" name="Rectangle 3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4419600" y="3257550"/>
            <a:ext cx="3352800" cy="1752600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de-DE" sz="1000" dirty="0">
                <a:solidFill>
                  <a:srgbClr val="F2F2F2"/>
                </a:solidFill>
                <a:latin typeface="Arial"/>
                <a:cs typeface="Arial"/>
              </a:rPr>
              <a:t>ASTA Armin Scheller </a:t>
            </a:r>
            <a:r>
              <a:rPr lang="de-DE" sz="1000" dirty="0" err="1">
                <a:solidFill>
                  <a:srgbClr val="F2F2F2"/>
                </a:solidFill>
                <a:latin typeface="Arial"/>
                <a:cs typeface="Arial"/>
              </a:rPr>
              <a:t>e.K</a:t>
            </a:r>
            <a:r>
              <a:rPr lang="de-DE" sz="1000" dirty="0">
                <a:solidFill>
                  <a:srgbClr val="F2F2F2"/>
                </a:solidFill>
                <a:latin typeface="Arial"/>
                <a:cs typeface="Arial"/>
              </a:rPr>
              <a:t>.</a:t>
            </a:r>
          </a:p>
          <a:p>
            <a:pPr algn="l"/>
            <a:r>
              <a:rPr lang="de-DE" sz="1000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</a:p>
          <a:p>
            <a:pPr algn="l"/>
            <a:r>
              <a:rPr lang="de-DE" sz="1000" dirty="0">
                <a:solidFill>
                  <a:srgbClr val="F2F2F2"/>
                </a:solidFill>
                <a:latin typeface="Arial"/>
                <a:cs typeface="Arial"/>
              </a:rPr>
              <a:t>An der Leiten 13 • 90616 </a:t>
            </a:r>
            <a:r>
              <a:rPr lang="de-DE" sz="1000" dirty="0" err="1">
                <a:solidFill>
                  <a:srgbClr val="F2F2F2"/>
                </a:solidFill>
                <a:latin typeface="Arial"/>
                <a:cs typeface="Arial"/>
              </a:rPr>
              <a:t>Neuhof/Zenn</a:t>
            </a:r>
            <a:endParaRPr lang="de-DE" sz="1000" dirty="0">
              <a:solidFill>
                <a:srgbClr val="F2F2F2"/>
              </a:solidFill>
              <a:latin typeface="Arial"/>
              <a:cs typeface="Arial"/>
            </a:endParaRPr>
          </a:p>
          <a:p>
            <a:pPr algn="l"/>
            <a:r>
              <a:rPr lang="de-DE" sz="1000" dirty="0">
                <a:solidFill>
                  <a:srgbClr val="F2F2F2"/>
                </a:solidFill>
                <a:latin typeface="Arial"/>
                <a:cs typeface="Arial"/>
              </a:rPr>
              <a:t>Tel.:  09107 / 9 24 92-20 </a:t>
            </a:r>
          </a:p>
          <a:p>
            <a:pPr algn="l"/>
            <a:r>
              <a:rPr lang="de-DE" sz="1000" dirty="0">
                <a:solidFill>
                  <a:srgbClr val="F2F2F2"/>
                </a:solidFill>
                <a:latin typeface="Arial"/>
                <a:cs typeface="Arial"/>
              </a:rPr>
              <a:t>Fax:  09107 / 9 24 92-99 </a:t>
            </a:r>
          </a:p>
          <a:p>
            <a:pPr algn="l"/>
            <a:r>
              <a:rPr lang="de-DE" sz="1000" dirty="0">
                <a:solidFill>
                  <a:srgbClr val="F2F2F2"/>
                </a:solidFill>
                <a:latin typeface="Arial"/>
                <a:cs typeface="Arial"/>
              </a:rPr>
              <a:t>Mobil 0171 / 7786662</a:t>
            </a:r>
          </a:p>
          <a:p>
            <a:pPr algn="l"/>
            <a:r>
              <a:rPr lang="de-DE" sz="1000" dirty="0">
                <a:solidFill>
                  <a:srgbClr val="F2F2F2"/>
                </a:solidFill>
                <a:latin typeface="Arial"/>
                <a:cs typeface="Arial"/>
              </a:rPr>
              <a:t>a.scheller@asta-arbeitsschutz.de </a:t>
            </a:r>
          </a:p>
          <a:p>
            <a:pPr algn="l"/>
            <a:endParaRPr lang="de-DE" sz="1000" dirty="0">
              <a:solidFill>
                <a:srgbClr val="F2F2F2"/>
              </a:solidFill>
              <a:latin typeface="Arial"/>
              <a:cs typeface="Arial"/>
            </a:endParaRPr>
          </a:p>
          <a:p>
            <a:pPr algn="l"/>
            <a:r>
              <a:rPr lang="de-DE" sz="1000" dirty="0">
                <a:solidFill>
                  <a:srgbClr val="F2F2F2"/>
                </a:solidFill>
                <a:latin typeface="Arial"/>
                <a:cs typeface="Arial"/>
              </a:rPr>
              <a:t>Mehr Info &amp; Onlineshop: www.asta-arbeitsschutz.de</a:t>
            </a:r>
          </a:p>
        </p:txBody>
      </p:sp>
      <p:sp>
        <p:nvSpPr>
          <p:cNvPr id="16" name="Titel 1"/>
          <p:cNvSpPr>
            <a:spLocks noGrp="1"/>
          </p:cNvSpPr>
          <p:nvPr>
            <p:ph type="ctrTitle"/>
          </p:nvPr>
        </p:nvSpPr>
        <p:spPr bwMode="auto">
          <a:xfrm>
            <a:off x="4343400" y="438150"/>
            <a:ext cx="6722014" cy="293644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algn="l"/>
            <a:r>
              <a:rPr lang="de-DE" alt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Machen Sie den Schritt </a:t>
            </a:r>
            <a:br>
              <a:rPr lang="de-DE" alt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alt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 mehr Sicherheit!</a:t>
            </a:r>
            <a:br>
              <a:rPr lang="de-DE" alt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alt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 beraten Sie gerne.</a:t>
            </a:r>
            <a:br>
              <a:rPr lang="de-DE" alt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de-DE" alt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alt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Auf gute Zusammenarbeit.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/>
          <p:cNvSpPr/>
          <p:nvPr/>
        </p:nvSpPr>
        <p:spPr>
          <a:xfrm>
            <a:off x="152400" y="133350"/>
            <a:ext cx="8839200" cy="4876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Bild 10" descr="footer.png"/>
          <p:cNvPicPr>
            <a:picLocks noChangeAspect="1"/>
          </p:cNvPicPr>
          <p:nvPr/>
        </p:nvPicPr>
        <p:blipFill>
          <a:blip r:embed="rId2"/>
          <a:srcRect b="91168"/>
          <a:stretch>
            <a:fillRect/>
          </a:stretch>
        </p:blipFill>
        <p:spPr>
          <a:xfrm>
            <a:off x="420236" y="4591050"/>
            <a:ext cx="8342764" cy="552450"/>
          </a:xfrm>
          <a:prstGeom prst="rect">
            <a:avLst/>
          </a:prstGeom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457200" y="4857750"/>
            <a:ext cx="2133600" cy="273844"/>
          </a:xfrm>
        </p:spPr>
        <p:txBody>
          <a:bodyPr/>
          <a:lstStyle/>
          <a:p>
            <a:fld id="{78CC73E0-C064-3F48-AFA4-34F50C2B1C53}" type="datetime1">
              <a:rPr lang="de-DE" sz="900" smtClean="0">
                <a:solidFill>
                  <a:schemeClr val="bg1">
                    <a:lumMod val="95000"/>
                  </a:schemeClr>
                </a:solidFill>
                <a:latin typeface="Frutiger LT Pro 45 Light" panose="020B0403030504020204" pitchFamily="34" charset="0"/>
                <a:cs typeface="Arial"/>
              </a:rPr>
              <a:pPr/>
              <a:t>07.02.2017</a:t>
            </a:fld>
            <a:endParaRPr lang="de-DE" sz="900" dirty="0">
              <a:solidFill>
                <a:schemeClr val="bg1">
                  <a:lumMod val="95000"/>
                </a:schemeClr>
              </a:solidFill>
              <a:latin typeface="Frutiger LT Pro 45 Light" panose="020B0403030504020204" pitchFamily="34" charset="0"/>
              <a:cs typeface="Arial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>
          <a:xfrm>
            <a:off x="6553200" y="4857750"/>
            <a:ext cx="2133600" cy="273844"/>
          </a:xfrm>
        </p:spPr>
        <p:txBody>
          <a:bodyPr/>
          <a:lstStyle/>
          <a:p>
            <a:fld id="{EF96E2CB-9687-CE4F-B719-F798F1EF16E3}" type="slidenum">
              <a:rPr lang="de-DE" sz="900" smtClean="0">
                <a:solidFill>
                  <a:srgbClr val="F2F2F2"/>
                </a:solidFill>
                <a:latin typeface="Frutiger LT Pro 45 Light" panose="020B0403030504020204" pitchFamily="34" charset="0"/>
                <a:cs typeface="Arial"/>
              </a:rPr>
              <a:pPr/>
              <a:t>4</a:t>
            </a:fld>
            <a:endParaRPr lang="de-DE" sz="900" dirty="0">
              <a:solidFill>
                <a:srgbClr val="F2F2F2"/>
              </a:solidFill>
              <a:latin typeface="Frutiger LT Pro 45 Light" panose="020B0403030504020204" pitchFamily="34" charset="0"/>
              <a:cs typeface="Arial"/>
            </a:endParaRP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>
          <a:xfrm>
            <a:off x="3124200" y="4857750"/>
            <a:ext cx="2895600" cy="273844"/>
          </a:xfrm>
        </p:spPr>
        <p:txBody>
          <a:bodyPr/>
          <a:lstStyle/>
          <a:p>
            <a:r>
              <a:rPr lang="de-DE" sz="900" dirty="0">
                <a:solidFill>
                  <a:srgbClr val="F2F2F2"/>
                </a:solidFill>
                <a:latin typeface="Frutiger LT Pro 45 Light" panose="020B0403030504020204" pitchFamily="34" charset="0"/>
                <a:cs typeface="Arial"/>
              </a:rPr>
              <a:t>ASTA</a:t>
            </a:r>
          </a:p>
        </p:txBody>
      </p:sp>
      <p:pic>
        <p:nvPicPr>
          <p:cNvPr id="10" name="Bild 9" descr="ASTA-Logo_CMYK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7846" y="0"/>
            <a:ext cx="925154" cy="1473325"/>
          </a:xfrm>
          <a:prstGeom prst="rect">
            <a:avLst/>
          </a:prstGeom>
        </p:spPr>
      </p:pic>
      <p:sp>
        <p:nvSpPr>
          <p:cNvPr id="12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228600" y="209551"/>
            <a:ext cx="7315200" cy="685799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algn="l"/>
            <a:r>
              <a:rPr lang="de-DE" sz="2200" dirty="0">
                <a:solidFill>
                  <a:srgbClr val="02225E"/>
                </a:solidFill>
                <a:latin typeface="Frutiger LT Pro 47 Light Cn" panose="020B0706030504020204" pitchFamily="34" charset="0"/>
                <a:cs typeface="Arial"/>
              </a:rPr>
              <a:t>Wir sind für Sie im Einsatz</a:t>
            </a:r>
            <a:endParaRPr lang="de-DE" sz="2200" b="1" dirty="0">
              <a:latin typeface="Frutiger LT Pro 47 Light Cn" panose="020B0706030504020204" pitchFamily="34" charset="0"/>
              <a:cs typeface="Arial"/>
            </a:endParaRPr>
          </a:p>
        </p:txBody>
      </p:sp>
      <p:sp>
        <p:nvSpPr>
          <p:cNvPr id="13" name="Rectangle 3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838200" y="971550"/>
            <a:ext cx="6999646" cy="609600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de-DE" sz="1400" dirty="0">
                <a:solidFill>
                  <a:schemeClr val="accent1">
                    <a:lumMod val="50000"/>
                  </a:schemeClr>
                </a:solidFill>
                <a:latin typeface="Frutiger LT Pro 47 Light Cn" panose="020B0706030504020204" pitchFamily="34" charset="0"/>
                <a:cs typeface="Arial"/>
              </a:rPr>
              <a:t>Unser Vertrieb:</a:t>
            </a:r>
          </a:p>
          <a:p>
            <a:pPr algn="l"/>
            <a:endParaRPr lang="de-DE" sz="1200" dirty="0">
              <a:latin typeface="Arial"/>
              <a:cs typeface="Arial"/>
            </a:endParaRPr>
          </a:p>
        </p:txBody>
      </p:sp>
      <p:sp>
        <p:nvSpPr>
          <p:cNvPr id="17" name="Textfeld 5"/>
          <p:cNvSpPr txBox="1">
            <a:spLocks noChangeArrowheads="1"/>
          </p:cNvSpPr>
          <p:nvPr/>
        </p:nvSpPr>
        <p:spPr bwMode="auto">
          <a:xfrm>
            <a:off x="1632977" y="1419622"/>
            <a:ext cx="274291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900" dirty="0">
                <a:latin typeface="Frutiger LT Pro 45 Light" panose="020B0403030504020204" pitchFamily="34" charset="0"/>
              </a:rPr>
              <a:t>Ansprechpartner PLZ 01, 04, 06, 07, 36, 91, 96-99</a:t>
            </a:r>
          </a:p>
          <a:p>
            <a:pPr eaLnBrk="1" hangingPunct="1"/>
            <a:r>
              <a:rPr lang="de-DE" altLang="de-DE" sz="1200" b="1" dirty="0">
                <a:solidFill>
                  <a:srgbClr val="254061"/>
                </a:solidFill>
                <a:latin typeface="Frutiger LT Pro 47 Light Cn" panose="020B0706030504020204" pitchFamily="34" charset="0"/>
              </a:rPr>
              <a:t>Mareike Willsch</a:t>
            </a:r>
            <a:endParaRPr lang="de-DE" altLang="de-DE" sz="900" dirty="0">
              <a:latin typeface="Frutiger LT Pro 47 Light Cn" panose="020B0706030504020204" pitchFamily="34" charset="0"/>
            </a:endParaRPr>
          </a:p>
          <a:p>
            <a:pPr eaLnBrk="1" hangingPunct="1"/>
            <a:r>
              <a:rPr lang="de-DE" altLang="de-DE" sz="900" dirty="0">
                <a:latin typeface="Frutiger LT Pro 45 Light" panose="020B0403030504020204" pitchFamily="34" charset="0"/>
              </a:rPr>
              <a:t>Verkaufssachbearbeitung Innendienst</a:t>
            </a:r>
          </a:p>
        </p:txBody>
      </p:sp>
      <p:sp>
        <p:nvSpPr>
          <p:cNvPr id="24" name="Textfeld 5"/>
          <p:cNvSpPr txBox="1">
            <a:spLocks noChangeArrowheads="1"/>
          </p:cNvSpPr>
          <p:nvPr/>
        </p:nvSpPr>
        <p:spPr bwMode="auto">
          <a:xfrm>
            <a:off x="4571695" y="1565326"/>
            <a:ext cx="259259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1200" b="1" dirty="0">
                <a:solidFill>
                  <a:srgbClr val="254061"/>
                </a:solidFill>
                <a:latin typeface="Frutiger LT Pro 47 Light Cn" panose="020B0706030504020204" pitchFamily="34" charset="0"/>
              </a:rPr>
              <a:t>Sylvia Kistner</a:t>
            </a:r>
          </a:p>
          <a:p>
            <a:pPr eaLnBrk="1" hangingPunct="1"/>
            <a:r>
              <a:rPr lang="de-DE" altLang="de-DE" sz="900" dirty="0">
                <a:latin typeface="Frutiger LT Pro 45 Light" panose="020B0403030504020204" pitchFamily="34" charset="0"/>
              </a:rPr>
              <a:t>Fachberaterin Außendienst</a:t>
            </a:r>
          </a:p>
        </p:txBody>
      </p:sp>
      <p:sp>
        <p:nvSpPr>
          <p:cNvPr id="19" name="Textfeld 5"/>
          <p:cNvSpPr txBox="1">
            <a:spLocks noChangeArrowheads="1"/>
          </p:cNvSpPr>
          <p:nvPr/>
        </p:nvSpPr>
        <p:spPr bwMode="auto">
          <a:xfrm>
            <a:off x="1632977" y="2053648"/>
            <a:ext cx="274291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900" dirty="0">
                <a:latin typeface="Frutiger LT Pro 45 Light" panose="020B0403030504020204" pitchFamily="34" charset="0"/>
              </a:rPr>
              <a:t>Ansprechpartner PLZ 90, 92-95</a:t>
            </a:r>
          </a:p>
          <a:p>
            <a:pPr eaLnBrk="1" hangingPunct="1"/>
            <a:r>
              <a:rPr lang="de-DE" altLang="de-DE" sz="1200" b="1" dirty="0">
                <a:solidFill>
                  <a:srgbClr val="254061"/>
                </a:solidFill>
                <a:latin typeface="Frutiger LT Pro 47 Light Cn" panose="020B0706030504020204" pitchFamily="34" charset="0"/>
              </a:rPr>
              <a:t>Karin Rosenzweig</a:t>
            </a:r>
            <a:endParaRPr lang="de-DE" altLang="de-DE" sz="900" dirty="0">
              <a:latin typeface="Frutiger LT Pro 47 Light Cn" panose="020B0706030504020204" pitchFamily="34" charset="0"/>
            </a:endParaRPr>
          </a:p>
          <a:p>
            <a:pPr eaLnBrk="1" hangingPunct="1"/>
            <a:r>
              <a:rPr lang="de-DE" altLang="de-DE" sz="900" dirty="0">
                <a:latin typeface="Frutiger LT Pro 45 Light" panose="020B0403030504020204" pitchFamily="34" charset="0"/>
              </a:rPr>
              <a:t>Verkaufssachbearbeitung Innendienst</a:t>
            </a:r>
          </a:p>
        </p:txBody>
      </p:sp>
      <p:sp>
        <p:nvSpPr>
          <p:cNvPr id="20" name="Textfeld 5"/>
          <p:cNvSpPr txBox="1">
            <a:spLocks noChangeArrowheads="1"/>
          </p:cNvSpPr>
          <p:nvPr/>
        </p:nvSpPr>
        <p:spPr bwMode="auto">
          <a:xfrm>
            <a:off x="4571695" y="2199352"/>
            <a:ext cx="259259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1200" b="1" dirty="0">
                <a:solidFill>
                  <a:srgbClr val="254061"/>
                </a:solidFill>
                <a:latin typeface="Frutiger LT Pro 47 Light Cn" panose="020B0706030504020204" pitchFamily="34" charset="0"/>
              </a:rPr>
              <a:t>Ludwig Winter</a:t>
            </a:r>
          </a:p>
          <a:p>
            <a:pPr eaLnBrk="1" hangingPunct="1"/>
            <a:r>
              <a:rPr lang="de-DE" altLang="de-DE" sz="900" dirty="0">
                <a:latin typeface="Frutiger LT Pro 45 Light" panose="020B0403030504020204" pitchFamily="34" charset="0"/>
              </a:rPr>
              <a:t>Fachberater Außendienst</a:t>
            </a:r>
          </a:p>
        </p:txBody>
      </p:sp>
      <p:sp>
        <p:nvSpPr>
          <p:cNvPr id="21" name="Textfeld 5"/>
          <p:cNvSpPr txBox="1">
            <a:spLocks noChangeArrowheads="1"/>
          </p:cNvSpPr>
          <p:nvPr/>
        </p:nvSpPr>
        <p:spPr bwMode="auto">
          <a:xfrm>
            <a:off x="1632977" y="2681576"/>
            <a:ext cx="274291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900" dirty="0">
                <a:latin typeface="Frutiger LT Pro 45 Light" panose="020B0403030504020204" pitchFamily="34" charset="0"/>
              </a:rPr>
              <a:t>Ansprechpartner PLZ 80-89</a:t>
            </a:r>
          </a:p>
          <a:p>
            <a:pPr eaLnBrk="1" hangingPunct="1"/>
            <a:r>
              <a:rPr lang="de-DE" altLang="de-DE" sz="1200" b="1" dirty="0">
                <a:solidFill>
                  <a:srgbClr val="254061"/>
                </a:solidFill>
                <a:latin typeface="Frutiger LT Pro 47 Light Cn" panose="020B0706030504020204" pitchFamily="34" charset="0"/>
              </a:rPr>
              <a:t>Lea Raab</a:t>
            </a:r>
            <a:endParaRPr lang="de-DE" altLang="de-DE" sz="900" dirty="0">
              <a:latin typeface="Frutiger LT Pro 47 Light Cn" panose="020B0706030504020204" pitchFamily="34" charset="0"/>
            </a:endParaRPr>
          </a:p>
          <a:p>
            <a:pPr eaLnBrk="1" hangingPunct="1"/>
            <a:r>
              <a:rPr lang="de-DE" altLang="de-DE" sz="900" dirty="0">
                <a:latin typeface="Frutiger LT Pro 45 Light" panose="020B0403030504020204" pitchFamily="34" charset="0"/>
              </a:rPr>
              <a:t>Verkaufssachbearbeitung Innendienst</a:t>
            </a:r>
          </a:p>
        </p:txBody>
      </p:sp>
      <p:sp>
        <p:nvSpPr>
          <p:cNvPr id="22" name="Textfeld 5"/>
          <p:cNvSpPr txBox="1">
            <a:spLocks noChangeArrowheads="1"/>
          </p:cNvSpPr>
          <p:nvPr/>
        </p:nvSpPr>
        <p:spPr bwMode="auto">
          <a:xfrm>
            <a:off x="4571695" y="2827280"/>
            <a:ext cx="259259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1200" b="1" dirty="0">
                <a:solidFill>
                  <a:srgbClr val="254061"/>
                </a:solidFill>
                <a:latin typeface="Frutiger LT Pro 47 Light Cn" panose="020B0706030504020204" pitchFamily="34" charset="0"/>
              </a:rPr>
              <a:t>Arno Harzer</a:t>
            </a:r>
          </a:p>
          <a:p>
            <a:pPr eaLnBrk="1" hangingPunct="1"/>
            <a:r>
              <a:rPr lang="de-DE" altLang="de-DE" sz="900" dirty="0">
                <a:latin typeface="Frutiger LT Pro 45 Light" panose="020B0403030504020204" pitchFamily="34" charset="0"/>
              </a:rPr>
              <a:t>Fachberater Außendienst</a:t>
            </a:r>
          </a:p>
        </p:txBody>
      </p:sp>
      <p:sp>
        <p:nvSpPr>
          <p:cNvPr id="26" name="Textfeld 5"/>
          <p:cNvSpPr txBox="1">
            <a:spLocks noChangeArrowheads="1"/>
          </p:cNvSpPr>
          <p:nvPr/>
        </p:nvSpPr>
        <p:spPr bwMode="auto">
          <a:xfrm>
            <a:off x="1632976" y="3309504"/>
            <a:ext cx="358709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900" dirty="0">
                <a:latin typeface="Frutiger LT Pro 45 Light" panose="020B0403030504020204" pitchFamily="34" charset="0"/>
              </a:rPr>
              <a:t>Ansprechpartner Hauskunden/Qualitätsmanagement/Datenschutz</a:t>
            </a:r>
          </a:p>
          <a:p>
            <a:pPr eaLnBrk="1" hangingPunct="1"/>
            <a:r>
              <a:rPr lang="de-DE" altLang="de-DE" sz="1200" b="1" dirty="0">
                <a:solidFill>
                  <a:srgbClr val="254061"/>
                </a:solidFill>
                <a:latin typeface="Frutiger LT Pro 47 Light Cn" panose="020B0706030504020204" pitchFamily="34" charset="0"/>
              </a:rPr>
              <a:t>Silvia Heubeck</a:t>
            </a:r>
            <a:endParaRPr lang="de-DE" altLang="de-DE" sz="900" dirty="0">
              <a:latin typeface="Frutiger LT Pro 47 Light Cn" panose="020B0706030504020204" pitchFamily="34" charset="0"/>
            </a:endParaRPr>
          </a:p>
          <a:p>
            <a:pPr eaLnBrk="1" hangingPunct="1"/>
            <a:r>
              <a:rPr lang="de-DE" altLang="de-DE" sz="900" dirty="0">
                <a:latin typeface="Frutiger LT Pro 45 Light" panose="020B0403030504020204" pitchFamily="34" charset="0"/>
              </a:rPr>
              <a:t>Verkaufssachbearbeitung Innendienst</a:t>
            </a:r>
          </a:p>
        </p:txBody>
      </p:sp>
      <p:sp>
        <p:nvSpPr>
          <p:cNvPr id="33" name="Textfeld 5"/>
          <p:cNvSpPr txBox="1">
            <a:spLocks noChangeArrowheads="1"/>
          </p:cNvSpPr>
          <p:nvPr/>
        </p:nvSpPr>
        <p:spPr bwMode="auto">
          <a:xfrm>
            <a:off x="1632977" y="3945958"/>
            <a:ext cx="274291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1200" b="1" dirty="0">
                <a:solidFill>
                  <a:srgbClr val="254061"/>
                </a:solidFill>
                <a:latin typeface="Frutiger LT Pro 47 Light Cn" panose="020B0706030504020204" pitchFamily="34" charset="0"/>
              </a:rPr>
              <a:t>Carina Wimmer</a:t>
            </a:r>
            <a:endParaRPr lang="de-DE" altLang="de-DE" sz="900" dirty="0">
              <a:latin typeface="Frutiger LT Pro 47 Light Cn" panose="020B0706030504020204" pitchFamily="34" charset="0"/>
            </a:endParaRPr>
          </a:p>
          <a:p>
            <a:pPr eaLnBrk="1" hangingPunct="1"/>
            <a:r>
              <a:rPr lang="de-DE" altLang="de-DE" sz="900" dirty="0">
                <a:latin typeface="Frutiger LT Pro 45 Light" panose="020B0403030504020204" pitchFamily="34" charset="0"/>
              </a:rPr>
              <a:t>Marketing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4" grpId="0"/>
      <p:bldP spid="19" grpId="0"/>
      <p:bldP spid="20" grpId="0"/>
      <p:bldP spid="21" grpId="0"/>
      <p:bldP spid="22" grpId="0"/>
      <p:bldP spid="26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/>
          <p:cNvSpPr/>
          <p:nvPr/>
        </p:nvSpPr>
        <p:spPr>
          <a:xfrm>
            <a:off x="152400" y="133350"/>
            <a:ext cx="8839200" cy="4876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Bild 10" descr="footer.png"/>
          <p:cNvPicPr>
            <a:picLocks noChangeAspect="1"/>
          </p:cNvPicPr>
          <p:nvPr/>
        </p:nvPicPr>
        <p:blipFill>
          <a:blip r:embed="rId2"/>
          <a:srcRect b="91168"/>
          <a:stretch>
            <a:fillRect/>
          </a:stretch>
        </p:blipFill>
        <p:spPr>
          <a:xfrm>
            <a:off x="420236" y="4591050"/>
            <a:ext cx="8342764" cy="552450"/>
          </a:xfrm>
          <a:prstGeom prst="rect">
            <a:avLst/>
          </a:prstGeom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457200" y="4857750"/>
            <a:ext cx="2133600" cy="273844"/>
          </a:xfrm>
        </p:spPr>
        <p:txBody>
          <a:bodyPr/>
          <a:lstStyle/>
          <a:p>
            <a:fld id="{78CC73E0-C064-3F48-AFA4-34F50C2B1C53}" type="datetime1">
              <a:rPr lang="de-DE" sz="900" smtClean="0">
                <a:solidFill>
                  <a:schemeClr val="bg1">
                    <a:lumMod val="95000"/>
                  </a:schemeClr>
                </a:solidFill>
                <a:latin typeface="Frutiger LT Pro 45 Light" panose="020B0403030504020204" pitchFamily="34" charset="0"/>
                <a:cs typeface="Arial"/>
              </a:rPr>
              <a:pPr/>
              <a:t>07.02.2017</a:t>
            </a:fld>
            <a:endParaRPr lang="de-DE" sz="900" dirty="0">
              <a:solidFill>
                <a:schemeClr val="bg1">
                  <a:lumMod val="95000"/>
                </a:schemeClr>
              </a:solidFill>
              <a:latin typeface="Frutiger LT Pro 45 Light" panose="020B0403030504020204" pitchFamily="34" charset="0"/>
              <a:cs typeface="Arial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>
          <a:xfrm>
            <a:off x="6553200" y="4857750"/>
            <a:ext cx="2133600" cy="273844"/>
          </a:xfrm>
        </p:spPr>
        <p:txBody>
          <a:bodyPr/>
          <a:lstStyle/>
          <a:p>
            <a:fld id="{EF96E2CB-9687-CE4F-B719-F798F1EF16E3}" type="slidenum">
              <a:rPr lang="de-DE" sz="900" smtClean="0">
                <a:solidFill>
                  <a:srgbClr val="F2F2F2"/>
                </a:solidFill>
                <a:latin typeface="Frutiger LT Pro 45 Light" panose="020B0403030504020204" pitchFamily="34" charset="0"/>
                <a:cs typeface="Arial"/>
              </a:rPr>
              <a:pPr/>
              <a:t>5</a:t>
            </a:fld>
            <a:endParaRPr lang="de-DE" sz="900" dirty="0">
              <a:solidFill>
                <a:srgbClr val="F2F2F2"/>
              </a:solidFill>
              <a:latin typeface="Frutiger LT Pro 45 Light" panose="020B0403030504020204" pitchFamily="34" charset="0"/>
              <a:cs typeface="Arial"/>
            </a:endParaRP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>
          <a:xfrm>
            <a:off x="3124200" y="4857750"/>
            <a:ext cx="2895600" cy="273844"/>
          </a:xfrm>
        </p:spPr>
        <p:txBody>
          <a:bodyPr/>
          <a:lstStyle/>
          <a:p>
            <a:r>
              <a:rPr lang="de-DE" sz="900" dirty="0">
                <a:solidFill>
                  <a:srgbClr val="F2F2F2"/>
                </a:solidFill>
                <a:latin typeface="Frutiger LT Pro 45 Light" panose="020B0403030504020204" pitchFamily="34" charset="0"/>
                <a:cs typeface="Arial"/>
              </a:rPr>
              <a:t>ASTA</a:t>
            </a:r>
          </a:p>
        </p:txBody>
      </p:sp>
      <p:pic>
        <p:nvPicPr>
          <p:cNvPr id="10" name="Bild 9" descr="ASTA-Logo_CMYK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7846" y="0"/>
            <a:ext cx="925154" cy="1473325"/>
          </a:xfrm>
          <a:prstGeom prst="rect">
            <a:avLst/>
          </a:prstGeom>
        </p:spPr>
      </p:pic>
      <p:sp>
        <p:nvSpPr>
          <p:cNvPr id="12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228600" y="209551"/>
            <a:ext cx="7315200" cy="685799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algn="l"/>
            <a:r>
              <a:rPr lang="de-DE" sz="2200" dirty="0">
                <a:solidFill>
                  <a:srgbClr val="02225E"/>
                </a:solidFill>
                <a:latin typeface="Frutiger LT Pro 47 Light Cn" panose="020B0706030504020204" pitchFamily="34" charset="0"/>
                <a:cs typeface="Arial"/>
              </a:rPr>
              <a:t>Wir sind für Sie im Einsatz</a:t>
            </a:r>
            <a:endParaRPr lang="de-DE" sz="2200" b="1" dirty="0">
              <a:latin typeface="Frutiger LT Pro 47 Light Cn" panose="020B0706030504020204" pitchFamily="34" charset="0"/>
              <a:cs typeface="Arial"/>
            </a:endParaRPr>
          </a:p>
        </p:txBody>
      </p:sp>
      <p:sp>
        <p:nvSpPr>
          <p:cNvPr id="13" name="Rectangle 3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547664" y="1467222"/>
            <a:ext cx="2667290" cy="609600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de-DE" sz="1400" dirty="0">
                <a:solidFill>
                  <a:schemeClr val="accent1">
                    <a:lumMod val="50000"/>
                  </a:schemeClr>
                </a:solidFill>
                <a:latin typeface="Frutiger LT Pro 47 Light Cn" panose="020B0706030504020204" pitchFamily="34" charset="0"/>
                <a:cs typeface="Arial"/>
              </a:rPr>
              <a:t>Unser Versand- &amp; Logistik Team</a:t>
            </a:r>
            <a:r>
              <a:rPr lang="de-DE" sz="1200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:</a:t>
            </a:r>
            <a:endParaRPr lang="de-DE" sz="1200" dirty="0">
              <a:latin typeface="Arial"/>
              <a:cs typeface="Arial"/>
            </a:endParaRPr>
          </a:p>
        </p:txBody>
      </p:sp>
      <p:sp>
        <p:nvSpPr>
          <p:cNvPr id="17" name="Textfeld 5"/>
          <p:cNvSpPr txBox="1">
            <a:spLocks noChangeArrowheads="1"/>
          </p:cNvSpPr>
          <p:nvPr/>
        </p:nvSpPr>
        <p:spPr bwMode="auto">
          <a:xfrm>
            <a:off x="1622361" y="2125474"/>
            <a:ext cx="259259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1200" b="1" dirty="0">
                <a:solidFill>
                  <a:srgbClr val="254061"/>
                </a:solidFill>
                <a:latin typeface="Frutiger LT Pro 47 Light Cn" panose="020B0706030504020204" pitchFamily="34" charset="0"/>
              </a:rPr>
              <a:t>Harald Krafft</a:t>
            </a:r>
          </a:p>
          <a:p>
            <a:pPr eaLnBrk="1" hangingPunct="1"/>
            <a:r>
              <a:rPr lang="de-DE" altLang="de-DE" sz="900" dirty="0">
                <a:latin typeface="Frutiger LT Pro 45 Light" panose="020B0403030504020204" pitchFamily="34" charset="0"/>
              </a:rPr>
              <a:t>Teamleitung Lager</a:t>
            </a:r>
          </a:p>
        </p:txBody>
      </p:sp>
      <p:sp>
        <p:nvSpPr>
          <p:cNvPr id="23" name="Textfeld 5"/>
          <p:cNvSpPr txBox="1">
            <a:spLocks noChangeArrowheads="1"/>
          </p:cNvSpPr>
          <p:nvPr/>
        </p:nvSpPr>
        <p:spPr bwMode="auto">
          <a:xfrm>
            <a:off x="1622361" y="2561823"/>
            <a:ext cx="259259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1200" b="1" dirty="0">
                <a:solidFill>
                  <a:srgbClr val="254061"/>
                </a:solidFill>
                <a:latin typeface="Frutiger LT Pro 47 Light Cn" panose="020B0706030504020204" pitchFamily="34" charset="0"/>
              </a:rPr>
              <a:t>Sergej Rube</a:t>
            </a:r>
          </a:p>
        </p:txBody>
      </p:sp>
      <p:sp>
        <p:nvSpPr>
          <p:cNvPr id="24" name="Textfeld 5"/>
          <p:cNvSpPr txBox="1">
            <a:spLocks noChangeArrowheads="1"/>
          </p:cNvSpPr>
          <p:nvPr/>
        </p:nvSpPr>
        <p:spPr bwMode="auto">
          <a:xfrm>
            <a:off x="4519463" y="2125474"/>
            <a:ext cx="259259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1200" b="1" dirty="0">
                <a:solidFill>
                  <a:srgbClr val="254061"/>
                </a:solidFill>
                <a:latin typeface="Frutiger LT Pro 47 Light Cn" panose="020B0706030504020204" pitchFamily="34" charset="0"/>
              </a:rPr>
              <a:t>Emmy Egerer</a:t>
            </a:r>
          </a:p>
          <a:p>
            <a:pPr eaLnBrk="1" hangingPunct="1"/>
            <a:r>
              <a:rPr lang="de-DE" altLang="de-DE" sz="900" dirty="0">
                <a:latin typeface="Frutiger LT Pro 45 Light" panose="020B0403030504020204" pitchFamily="34" charset="0"/>
              </a:rPr>
              <a:t>Teamleitung Finanzbuchhaltung</a:t>
            </a:r>
          </a:p>
        </p:txBody>
      </p:sp>
      <p:sp>
        <p:nvSpPr>
          <p:cNvPr id="25" name="Textfeld 5"/>
          <p:cNvSpPr txBox="1">
            <a:spLocks noChangeArrowheads="1"/>
          </p:cNvSpPr>
          <p:nvPr/>
        </p:nvSpPr>
        <p:spPr bwMode="auto">
          <a:xfrm>
            <a:off x="4519464" y="2561823"/>
            <a:ext cx="259259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1200" b="1" dirty="0">
                <a:solidFill>
                  <a:srgbClr val="254061"/>
                </a:solidFill>
                <a:latin typeface="Frutiger LT Pro 47 Light Cn" panose="020B0706030504020204" pitchFamily="34" charset="0"/>
              </a:rPr>
              <a:t>Renate Scheller</a:t>
            </a:r>
          </a:p>
        </p:txBody>
      </p:sp>
      <p:sp>
        <p:nvSpPr>
          <p:cNvPr id="29" name="Textfeld 5"/>
          <p:cNvSpPr txBox="1">
            <a:spLocks noChangeArrowheads="1"/>
          </p:cNvSpPr>
          <p:nvPr/>
        </p:nvSpPr>
        <p:spPr bwMode="auto">
          <a:xfrm>
            <a:off x="1622361" y="2942823"/>
            <a:ext cx="259259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1200" b="1" dirty="0">
                <a:solidFill>
                  <a:srgbClr val="254061"/>
                </a:solidFill>
                <a:latin typeface="Frutiger LT Pro 47 Light Cn" panose="020B0706030504020204" pitchFamily="34" charset="0"/>
              </a:rPr>
              <a:t>Andrea Braun</a:t>
            </a: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4443264" y="1467222"/>
            <a:ext cx="6999646" cy="609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Frutiger LT Pro 47 Light Cn" panose="020B0706030504020204" pitchFamily="34" charset="0"/>
                <a:cs typeface="Arial"/>
              </a:rPr>
              <a:t>Unser</a:t>
            </a:r>
            <a:r>
              <a:rPr kumimoji="0" lang="de-DE" sz="1400" b="0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Frutiger LT Pro 47 Light Cn" panose="020B0706030504020204" pitchFamily="34" charset="0"/>
                <a:cs typeface="Arial"/>
              </a:rPr>
              <a:t> 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Frutiger LT Pro 47 Light Cn" panose="020B0706030504020204" pitchFamily="34" charset="0"/>
                <a:cs typeface="Arial"/>
              </a:rPr>
              <a:t>Team Finanzbuchhaltung: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Frutiger LT Pro 47 Light Cn" panose="020B0706030504020204" pitchFamily="34" charset="0"/>
              <a:cs typeface="Arial"/>
            </a:endParaRPr>
          </a:p>
        </p:txBody>
      </p:sp>
      <p:sp>
        <p:nvSpPr>
          <p:cNvPr id="20" name="Textfeld 5"/>
          <p:cNvSpPr txBox="1">
            <a:spLocks noChangeArrowheads="1"/>
          </p:cNvSpPr>
          <p:nvPr/>
        </p:nvSpPr>
        <p:spPr bwMode="auto">
          <a:xfrm>
            <a:off x="4519464" y="2942823"/>
            <a:ext cx="259259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1200" b="1" dirty="0">
                <a:solidFill>
                  <a:srgbClr val="254061"/>
                </a:solidFill>
                <a:latin typeface="Frutiger LT Pro 47 Light Cn" panose="020B0706030504020204" pitchFamily="34" charset="0"/>
              </a:rPr>
              <a:t>Anja Ammon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 animBg="1"/>
      <p:bldP spid="17" grpId="0"/>
      <p:bldP spid="23" grpId="0"/>
      <p:bldP spid="24" grpId="0"/>
      <p:bldP spid="25" grpId="0"/>
      <p:bldP spid="29" grpId="0"/>
      <p:bldP spid="19" grpId="0" animBg="1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/>
          <p:cNvSpPr/>
          <p:nvPr/>
        </p:nvSpPr>
        <p:spPr>
          <a:xfrm>
            <a:off x="152400" y="133350"/>
            <a:ext cx="8839200" cy="4876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Bild 10" descr="footer.png"/>
          <p:cNvPicPr>
            <a:picLocks noChangeAspect="1"/>
          </p:cNvPicPr>
          <p:nvPr/>
        </p:nvPicPr>
        <p:blipFill>
          <a:blip r:embed="rId3"/>
          <a:srcRect b="91168"/>
          <a:stretch>
            <a:fillRect/>
          </a:stretch>
        </p:blipFill>
        <p:spPr>
          <a:xfrm>
            <a:off x="420236" y="4591050"/>
            <a:ext cx="8342764" cy="552450"/>
          </a:xfrm>
          <a:prstGeom prst="rect">
            <a:avLst/>
          </a:prstGeom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457200" y="4857750"/>
            <a:ext cx="2133600" cy="273844"/>
          </a:xfrm>
        </p:spPr>
        <p:txBody>
          <a:bodyPr/>
          <a:lstStyle/>
          <a:p>
            <a:fld id="{78CC73E0-C064-3F48-AFA4-34F50C2B1C53}" type="datetime1">
              <a:rPr lang="de-DE" sz="900" smtClean="0">
                <a:solidFill>
                  <a:schemeClr val="bg1">
                    <a:lumMod val="95000"/>
                  </a:schemeClr>
                </a:solidFill>
                <a:latin typeface="Frutiger LT Pro 45 Light" panose="020B0403030504020204" pitchFamily="34" charset="0"/>
                <a:cs typeface="Arial"/>
              </a:rPr>
              <a:pPr/>
              <a:t>07.02.2017</a:t>
            </a:fld>
            <a:endParaRPr lang="de-DE" sz="900" dirty="0">
              <a:solidFill>
                <a:schemeClr val="bg1">
                  <a:lumMod val="95000"/>
                </a:schemeClr>
              </a:solidFill>
              <a:latin typeface="Frutiger LT Pro 45 Light" panose="020B0403030504020204" pitchFamily="34" charset="0"/>
              <a:cs typeface="Arial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>
          <a:xfrm>
            <a:off x="6553200" y="4857750"/>
            <a:ext cx="2133600" cy="273844"/>
          </a:xfrm>
        </p:spPr>
        <p:txBody>
          <a:bodyPr/>
          <a:lstStyle/>
          <a:p>
            <a:fld id="{EF96E2CB-9687-CE4F-B719-F798F1EF16E3}" type="slidenum">
              <a:rPr lang="de-DE" sz="900" smtClean="0">
                <a:solidFill>
                  <a:srgbClr val="F2F2F2"/>
                </a:solidFill>
                <a:latin typeface="Frutiger LT Pro 45 Light" panose="020B0403030504020204" pitchFamily="34" charset="0"/>
                <a:cs typeface="Arial"/>
              </a:rPr>
              <a:pPr/>
              <a:t>6</a:t>
            </a:fld>
            <a:endParaRPr lang="de-DE" sz="900" dirty="0">
              <a:solidFill>
                <a:srgbClr val="F2F2F2"/>
              </a:solidFill>
              <a:latin typeface="Frutiger LT Pro 45 Light" panose="020B0403030504020204" pitchFamily="34" charset="0"/>
              <a:cs typeface="Arial"/>
            </a:endParaRP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>
          <a:xfrm>
            <a:off x="3124200" y="4857750"/>
            <a:ext cx="2895600" cy="273844"/>
          </a:xfrm>
        </p:spPr>
        <p:txBody>
          <a:bodyPr/>
          <a:lstStyle/>
          <a:p>
            <a:r>
              <a:rPr lang="de-DE" sz="900" dirty="0">
                <a:solidFill>
                  <a:srgbClr val="F2F2F2"/>
                </a:solidFill>
                <a:latin typeface="Frutiger LT Pro 45 Light" panose="020B0403030504020204" pitchFamily="34" charset="0"/>
                <a:cs typeface="Arial"/>
              </a:rPr>
              <a:t>ASTA</a:t>
            </a:r>
          </a:p>
        </p:txBody>
      </p:sp>
      <p:pic>
        <p:nvPicPr>
          <p:cNvPr id="10" name="Bild 9" descr="ASTA-Logo_CMYK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7846" y="0"/>
            <a:ext cx="925154" cy="1473325"/>
          </a:xfrm>
          <a:prstGeom prst="rect">
            <a:avLst/>
          </a:prstGeom>
        </p:spPr>
      </p:pic>
      <p:sp>
        <p:nvSpPr>
          <p:cNvPr id="12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228600" y="209551"/>
            <a:ext cx="7315200" cy="685799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marL="12700" algn="l">
              <a:lnSpc>
                <a:spcPct val="100000"/>
              </a:lnSpc>
            </a:pPr>
            <a:r>
              <a:rPr lang="de-DE" sz="2400" b="1" spc="20" dirty="0">
                <a:solidFill>
                  <a:srgbClr val="14184E"/>
                </a:solidFill>
                <a:latin typeface="Frutiger LT Pro 47 Light Cn"/>
                <a:cs typeface="Frutiger LT Pro 47 Light Cn"/>
              </a:rPr>
              <a:t>Seit </a:t>
            </a:r>
            <a:r>
              <a:rPr lang="de-DE" sz="2400" b="1" spc="5" dirty="0">
                <a:solidFill>
                  <a:srgbClr val="14184E"/>
                </a:solidFill>
                <a:latin typeface="Frutiger LT Pro 47 Light Cn"/>
                <a:cs typeface="Frutiger LT Pro 47 Light Cn"/>
              </a:rPr>
              <a:t>1996 </a:t>
            </a:r>
            <a:r>
              <a:rPr lang="de-DE" sz="2400" b="1" spc="30" dirty="0">
                <a:solidFill>
                  <a:srgbClr val="14184E"/>
                </a:solidFill>
                <a:latin typeface="Frutiger LT Pro 47 Light Cn"/>
                <a:cs typeface="Frutiger LT Pro 47 Light Cn"/>
              </a:rPr>
              <a:t>arbeitet </a:t>
            </a:r>
            <a:r>
              <a:rPr lang="de-DE" sz="2400" b="1" spc="-5" dirty="0">
                <a:solidFill>
                  <a:srgbClr val="14184E"/>
                </a:solidFill>
                <a:latin typeface="Frutiger LT Pro 47 Light Cn"/>
                <a:cs typeface="Frutiger LT Pro 47 Light Cn"/>
              </a:rPr>
              <a:t>ASTA </a:t>
            </a:r>
            <a:r>
              <a:rPr lang="de-DE" sz="2400" b="1" spc="25" dirty="0">
                <a:solidFill>
                  <a:srgbClr val="14184E"/>
                </a:solidFill>
                <a:latin typeface="Frutiger LT Pro 47 Light Cn"/>
                <a:cs typeface="Frutiger LT Pro 47 Light Cn"/>
              </a:rPr>
              <a:t>kompetent </a:t>
            </a:r>
            <a:r>
              <a:rPr lang="de-DE" sz="2400" b="1" spc="35" dirty="0">
                <a:solidFill>
                  <a:srgbClr val="14184E"/>
                </a:solidFill>
                <a:latin typeface="Frutiger LT Pro 47 Light Cn"/>
                <a:cs typeface="Frutiger LT Pro 47 Light Cn"/>
              </a:rPr>
              <a:t>und</a:t>
            </a:r>
            <a:r>
              <a:rPr lang="de-DE" sz="2400" b="1" spc="615" dirty="0">
                <a:solidFill>
                  <a:srgbClr val="14184E"/>
                </a:solidFill>
                <a:latin typeface="Frutiger LT Pro 47 Light Cn"/>
                <a:cs typeface="Frutiger LT Pro 47 Light Cn"/>
              </a:rPr>
              <a:t> </a:t>
            </a:r>
            <a:r>
              <a:rPr lang="de-DE" sz="2400" b="1" spc="30" dirty="0">
                <a:solidFill>
                  <a:srgbClr val="14184E"/>
                </a:solidFill>
                <a:latin typeface="Frutiger LT Pro 47 Light Cn"/>
                <a:cs typeface="Frutiger LT Pro 47 Light Cn"/>
              </a:rPr>
              <a:t>zuverlässig</a:t>
            </a:r>
            <a:br>
              <a:rPr lang="de-DE" sz="2400" dirty="0">
                <a:latin typeface="Frutiger LT Pro 47 Light Cn"/>
                <a:cs typeface="Frutiger LT Pro 47 Light Cn"/>
              </a:rPr>
            </a:br>
            <a:r>
              <a:rPr lang="de-DE" sz="2400" spc="-10" dirty="0">
                <a:solidFill>
                  <a:srgbClr val="B1B3B6"/>
                </a:solidFill>
                <a:latin typeface="Frutiger LT Pro 45 Light"/>
                <a:cs typeface="Frutiger LT Pro 45 Light"/>
              </a:rPr>
              <a:t>unter </a:t>
            </a:r>
            <a:r>
              <a:rPr lang="de-DE" sz="2400" spc="5" dirty="0">
                <a:solidFill>
                  <a:srgbClr val="B1B3B6"/>
                </a:solidFill>
                <a:latin typeface="Frutiger LT Pro 45 Light"/>
                <a:cs typeface="Frutiger LT Pro 45 Light"/>
              </a:rPr>
              <a:t>anderem </a:t>
            </a:r>
            <a:r>
              <a:rPr lang="de-DE" sz="2400" spc="-5" dirty="0">
                <a:solidFill>
                  <a:srgbClr val="B1B3B6"/>
                </a:solidFill>
                <a:latin typeface="Frutiger LT Pro 45 Light"/>
                <a:cs typeface="Frutiger LT Pro 45 Light"/>
              </a:rPr>
              <a:t>für </a:t>
            </a:r>
            <a:r>
              <a:rPr lang="de-DE" sz="2400" spc="15" dirty="0">
                <a:solidFill>
                  <a:srgbClr val="B1B3B6"/>
                </a:solidFill>
                <a:latin typeface="Frutiger LT Pro 45 Light"/>
                <a:cs typeface="Frutiger LT Pro 45 Light"/>
              </a:rPr>
              <a:t>diese</a:t>
            </a:r>
            <a:r>
              <a:rPr lang="de-DE" sz="2400" spc="470" dirty="0">
                <a:solidFill>
                  <a:srgbClr val="B1B3B6"/>
                </a:solidFill>
                <a:latin typeface="Frutiger LT Pro 45 Light"/>
                <a:cs typeface="Frutiger LT Pro 45 Light"/>
              </a:rPr>
              <a:t> </a:t>
            </a:r>
            <a:r>
              <a:rPr lang="de-DE" sz="2400" spc="-10" dirty="0">
                <a:solidFill>
                  <a:srgbClr val="B1B3B6"/>
                </a:solidFill>
                <a:latin typeface="Frutiger LT Pro 45 Light"/>
                <a:cs typeface="Frutiger LT Pro 45 Light"/>
              </a:rPr>
              <a:t>Branchen:</a:t>
            </a:r>
            <a:endParaRPr lang="de-DE" sz="2400" dirty="0">
              <a:latin typeface="Frutiger LT Pro 45 Light"/>
              <a:cs typeface="Frutiger LT Pro 45 Light"/>
            </a:endParaRPr>
          </a:p>
        </p:txBody>
      </p:sp>
      <p:sp>
        <p:nvSpPr>
          <p:cNvPr id="194" name="object 2"/>
          <p:cNvSpPr/>
          <p:nvPr/>
        </p:nvSpPr>
        <p:spPr>
          <a:xfrm>
            <a:off x="683208" y="2023339"/>
            <a:ext cx="1620000" cy="1620000"/>
          </a:xfrm>
          <a:prstGeom prst="rect">
            <a:avLst/>
          </a:prstGeom>
          <a:solidFill>
            <a:srgbClr val="14184E"/>
          </a:solidFill>
          <a:ln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"/>
          <p:cNvSpPr/>
          <p:nvPr/>
        </p:nvSpPr>
        <p:spPr>
          <a:xfrm>
            <a:off x="331779" y="4011910"/>
            <a:ext cx="0" cy="162000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651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8"/>
          <p:cNvSpPr/>
          <p:nvPr/>
        </p:nvSpPr>
        <p:spPr>
          <a:xfrm>
            <a:off x="1205208" y="2977419"/>
            <a:ext cx="576000" cy="576000"/>
          </a:xfrm>
          <a:custGeom>
            <a:avLst/>
            <a:gdLst/>
            <a:ahLst/>
            <a:cxnLst/>
            <a:rect l="l" t="t" r="r" b="b"/>
            <a:pathLst>
              <a:path w="648335" h="647700">
                <a:moveTo>
                  <a:pt x="516499" y="515648"/>
                </a:moveTo>
                <a:lnTo>
                  <a:pt x="133148" y="515648"/>
                </a:lnTo>
                <a:lnTo>
                  <a:pt x="165098" y="530269"/>
                </a:lnTo>
                <a:lnTo>
                  <a:pt x="188587" y="556520"/>
                </a:lnTo>
                <a:lnTo>
                  <a:pt x="193065" y="587971"/>
                </a:lnTo>
                <a:lnTo>
                  <a:pt x="191633" y="596374"/>
                </a:lnTo>
                <a:lnTo>
                  <a:pt x="191522" y="604918"/>
                </a:lnTo>
                <a:lnTo>
                  <a:pt x="241966" y="639065"/>
                </a:lnTo>
                <a:lnTo>
                  <a:pt x="290296" y="647446"/>
                </a:lnTo>
                <a:lnTo>
                  <a:pt x="295900" y="641214"/>
                </a:lnTo>
                <a:lnTo>
                  <a:pt x="300412" y="634123"/>
                </a:lnTo>
                <a:lnTo>
                  <a:pt x="303923" y="626432"/>
                </a:lnTo>
                <a:lnTo>
                  <a:pt x="306527" y="618401"/>
                </a:lnTo>
                <a:lnTo>
                  <a:pt x="325467" y="595535"/>
                </a:lnTo>
                <a:lnTo>
                  <a:pt x="358875" y="584079"/>
                </a:lnTo>
                <a:lnTo>
                  <a:pt x="519833" y="584079"/>
                </a:lnTo>
                <a:lnTo>
                  <a:pt x="529615" y="576122"/>
                </a:lnTo>
                <a:lnTo>
                  <a:pt x="529183" y="567436"/>
                </a:lnTo>
                <a:lnTo>
                  <a:pt x="527192" y="559330"/>
                </a:lnTo>
                <a:lnTo>
                  <a:pt x="524025" y="551648"/>
                </a:lnTo>
                <a:lnTo>
                  <a:pt x="520065" y="544233"/>
                </a:lnTo>
                <a:lnTo>
                  <a:pt x="516499" y="515648"/>
                </a:lnTo>
                <a:close/>
              </a:path>
              <a:path w="648335" h="647700">
                <a:moveTo>
                  <a:pt x="519833" y="584079"/>
                </a:moveTo>
                <a:lnTo>
                  <a:pt x="358875" y="584079"/>
                </a:lnTo>
                <a:lnTo>
                  <a:pt x="394061" y="585929"/>
                </a:lnTo>
                <a:lnTo>
                  <a:pt x="418338" y="602983"/>
                </a:lnTo>
                <a:lnTo>
                  <a:pt x="422815" y="609909"/>
                </a:lnTo>
                <a:lnTo>
                  <a:pt x="428020" y="616340"/>
                </a:lnTo>
                <a:lnTo>
                  <a:pt x="433870" y="621957"/>
                </a:lnTo>
                <a:lnTo>
                  <a:pt x="440283" y="626440"/>
                </a:lnTo>
                <a:lnTo>
                  <a:pt x="463246" y="617683"/>
                </a:lnTo>
                <a:lnTo>
                  <a:pt x="488988" y="604610"/>
                </a:lnTo>
                <a:lnTo>
                  <a:pt x="512710" y="589873"/>
                </a:lnTo>
                <a:lnTo>
                  <a:pt x="519833" y="584079"/>
                </a:lnTo>
                <a:close/>
              </a:path>
              <a:path w="648335" h="647700">
                <a:moveTo>
                  <a:pt x="41216" y="189717"/>
                </a:moveTo>
                <a:lnTo>
                  <a:pt x="8945" y="239433"/>
                </a:lnTo>
                <a:lnTo>
                  <a:pt x="0" y="286156"/>
                </a:lnTo>
                <a:lnTo>
                  <a:pt x="4023" y="291069"/>
                </a:lnTo>
                <a:lnTo>
                  <a:pt x="11306" y="296560"/>
                </a:lnTo>
                <a:lnTo>
                  <a:pt x="20384" y="301590"/>
                </a:lnTo>
                <a:lnTo>
                  <a:pt x="29794" y="305117"/>
                </a:lnTo>
                <a:lnTo>
                  <a:pt x="59400" y="325483"/>
                </a:lnTo>
                <a:lnTo>
                  <a:pt x="70883" y="358290"/>
                </a:lnTo>
                <a:lnTo>
                  <a:pt x="65514" y="392562"/>
                </a:lnTo>
                <a:lnTo>
                  <a:pt x="44564" y="417322"/>
                </a:lnTo>
                <a:lnTo>
                  <a:pt x="36910" y="422394"/>
                </a:lnTo>
                <a:lnTo>
                  <a:pt x="30187" y="428344"/>
                </a:lnTo>
                <a:lnTo>
                  <a:pt x="24751" y="435158"/>
                </a:lnTo>
                <a:lnTo>
                  <a:pt x="20954" y="442823"/>
                </a:lnTo>
                <a:lnTo>
                  <a:pt x="28866" y="461832"/>
                </a:lnTo>
                <a:lnTo>
                  <a:pt x="41316" y="485279"/>
                </a:lnTo>
                <a:lnTo>
                  <a:pt x="55666" y="508488"/>
                </a:lnTo>
                <a:lnTo>
                  <a:pt x="69278" y="526783"/>
                </a:lnTo>
                <a:lnTo>
                  <a:pt x="77643" y="526980"/>
                </a:lnTo>
                <a:lnTo>
                  <a:pt x="86321" y="525726"/>
                </a:lnTo>
                <a:lnTo>
                  <a:pt x="94981" y="523075"/>
                </a:lnTo>
                <a:lnTo>
                  <a:pt x="103289" y="519087"/>
                </a:lnTo>
                <a:lnTo>
                  <a:pt x="133148" y="515648"/>
                </a:lnTo>
                <a:lnTo>
                  <a:pt x="516499" y="515648"/>
                </a:lnTo>
                <a:lnTo>
                  <a:pt x="516217" y="513388"/>
                </a:lnTo>
                <a:lnTo>
                  <a:pt x="525459" y="494044"/>
                </a:lnTo>
                <a:lnTo>
                  <a:pt x="330338" y="494044"/>
                </a:lnTo>
                <a:lnTo>
                  <a:pt x="284403" y="488124"/>
                </a:lnTo>
                <a:lnTo>
                  <a:pt x="241668" y="470282"/>
                </a:lnTo>
                <a:lnTo>
                  <a:pt x="206337" y="442789"/>
                </a:lnTo>
                <a:lnTo>
                  <a:pt x="179574" y="407660"/>
                </a:lnTo>
                <a:lnTo>
                  <a:pt x="162542" y="366911"/>
                </a:lnTo>
                <a:lnTo>
                  <a:pt x="156402" y="322559"/>
                </a:lnTo>
                <a:lnTo>
                  <a:pt x="162318" y="276618"/>
                </a:lnTo>
                <a:lnTo>
                  <a:pt x="180154" y="233871"/>
                </a:lnTo>
                <a:lnTo>
                  <a:pt x="207641" y="198532"/>
                </a:lnTo>
                <a:lnTo>
                  <a:pt x="216697" y="191630"/>
                </a:lnTo>
                <a:lnTo>
                  <a:pt x="60198" y="191630"/>
                </a:lnTo>
                <a:lnTo>
                  <a:pt x="50680" y="189902"/>
                </a:lnTo>
                <a:lnTo>
                  <a:pt x="41216" y="189717"/>
                </a:lnTo>
                <a:close/>
              </a:path>
              <a:path w="648335" h="647700">
                <a:moveTo>
                  <a:pt x="597637" y="148595"/>
                </a:moveTo>
                <a:lnTo>
                  <a:pt x="327852" y="148595"/>
                </a:lnTo>
                <a:lnTo>
                  <a:pt x="373786" y="154520"/>
                </a:lnTo>
                <a:lnTo>
                  <a:pt x="416522" y="172357"/>
                </a:lnTo>
                <a:lnTo>
                  <a:pt x="451854" y="199847"/>
                </a:lnTo>
                <a:lnTo>
                  <a:pt x="478618" y="234973"/>
                </a:lnTo>
                <a:lnTo>
                  <a:pt x="495649" y="275721"/>
                </a:lnTo>
                <a:lnTo>
                  <a:pt x="501784" y="320073"/>
                </a:lnTo>
                <a:lnTo>
                  <a:pt x="495858" y="366014"/>
                </a:lnTo>
                <a:lnTo>
                  <a:pt x="478028" y="408760"/>
                </a:lnTo>
                <a:lnTo>
                  <a:pt x="450545" y="444100"/>
                </a:lnTo>
                <a:lnTo>
                  <a:pt x="415424" y="470869"/>
                </a:lnTo>
                <a:lnTo>
                  <a:pt x="374683" y="487905"/>
                </a:lnTo>
                <a:lnTo>
                  <a:pt x="330338" y="494044"/>
                </a:lnTo>
                <a:lnTo>
                  <a:pt x="525459" y="494044"/>
                </a:lnTo>
                <a:lnTo>
                  <a:pt x="531288" y="481844"/>
                </a:lnTo>
                <a:lnTo>
                  <a:pt x="557880" y="459158"/>
                </a:lnTo>
                <a:lnTo>
                  <a:pt x="588594" y="454888"/>
                </a:lnTo>
                <a:lnTo>
                  <a:pt x="618997" y="454888"/>
                </a:lnTo>
                <a:lnTo>
                  <a:pt x="621868" y="454317"/>
                </a:lnTo>
                <a:lnTo>
                  <a:pt x="629341" y="434763"/>
                </a:lnTo>
                <a:lnTo>
                  <a:pt x="637317" y="410927"/>
                </a:lnTo>
                <a:lnTo>
                  <a:pt x="644103" y="385072"/>
                </a:lnTo>
                <a:lnTo>
                  <a:pt x="648004" y="359460"/>
                </a:lnTo>
                <a:lnTo>
                  <a:pt x="641372" y="352801"/>
                </a:lnTo>
                <a:lnTo>
                  <a:pt x="634560" y="347808"/>
                </a:lnTo>
                <a:lnTo>
                  <a:pt x="627221" y="344130"/>
                </a:lnTo>
                <a:lnTo>
                  <a:pt x="619010" y="341414"/>
                </a:lnTo>
                <a:lnTo>
                  <a:pt x="597281" y="322290"/>
                </a:lnTo>
                <a:lnTo>
                  <a:pt x="586968" y="288382"/>
                </a:lnTo>
                <a:lnTo>
                  <a:pt x="588999" y="253078"/>
                </a:lnTo>
                <a:lnTo>
                  <a:pt x="604304" y="229768"/>
                </a:lnTo>
                <a:lnTo>
                  <a:pt x="611184" y="225116"/>
                </a:lnTo>
                <a:lnTo>
                  <a:pt x="617212" y="219687"/>
                </a:lnTo>
                <a:lnTo>
                  <a:pt x="622350" y="213587"/>
                </a:lnTo>
                <a:lnTo>
                  <a:pt x="626567" y="206921"/>
                </a:lnTo>
                <a:lnTo>
                  <a:pt x="617755" y="184032"/>
                </a:lnTo>
                <a:lnTo>
                  <a:pt x="604783" y="159766"/>
                </a:lnTo>
                <a:lnTo>
                  <a:pt x="597637" y="148595"/>
                </a:lnTo>
                <a:close/>
              </a:path>
              <a:path w="648335" h="647700">
                <a:moveTo>
                  <a:pt x="618997" y="454888"/>
                </a:moveTo>
                <a:lnTo>
                  <a:pt x="588594" y="454888"/>
                </a:lnTo>
                <a:lnTo>
                  <a:pt x="597038" y="456404"/>
                </a:lnTo>
                <a:lnTo>
                  <a:pt x="605578" y="456665"/>
                </a:lnTo>
                <a:lnTo>
                  <a:pt x="613945" y="455894"/>
                </a:lnTo>
                <a:lnTo>
                  <a:pt x="618997" y="454888"/>
                </a:lnTo>
                <a:close/>
              </a:path>
              <a:path w="648335" h="647700">
                <a:moveTo>
                  <a:pt x="206184" y="19913"/>
                </a:moveTo>
                <a:lnTo>
                  <a:pt x="186690" y="27942"/>
                </a:lnTo>
                <a:lnTo>
                  <a:pt x="162831" y="40555"/>
                </a:lnTo>
                <a:lnTo>
                  <a:pt x="139445" y="54834"/>
                </a:lnTo>
                <a:lnTo>
                  <a:pt x="121373" y="67856"/>
                </a:lnTo>
                <a:lnTo>
                  <a:pt x="122244" y="76213"/>
                </a:lnTo>
                <a:lnTo>
                  <a:pt x="123383" y="84888"/>
                </a:lnTo>
                <a:lnTo>
                  <a:pt x="125442" y="93546"/>
                </a:lnTo>
                <a:lnTo>
                  <a:pt x="129070" y="101854"/>
                </a:lnTo>
                <a:lnTo>
                  <a:pt x="131244" y="130420"/>
                </a:lnTo>
                <a:lnTo>
                  <a:pt x="115708" y="162225"/>
                </a:lnTo>
                <a:lnTo>
                  <a:pt x="89631" y="186294"/>
                </a:lnTo>
                <a:lnTo>
                  <a:pt x="60198" y="191630"/>
                </a:lnTo>
                <a:lnTo>
                  <a:pt x="216697" y="191630"/>
                </a:lnTo>
                <a:lnTo>
                  <a:pt x="242763" y="171764"/>
                </a:lnTo>
                <a:lnTo>
                  <a:pt x="283505" y="154730"/>
                </a:lnTo>
                <a:lnTo>
                  <a:pt x="327852" y="148595"/>
                </a:lnTo>
                <a:lnTo>
                  <a:pt x="597637" y="148595"/>
                </a:lnTo>
                <a:lnTo>
                  <a:pt x="590473" y="137394"/>
                </a:lnTo>
                <a:lnTo>
                  <a:pt x="585272" y="130420"/>
                </a:lnTo>
                <a:lnTo>
                  <a:pt x="516551" y="130413"/>
                </a:lnTo>
                <a:lnTo>
                  <a:pt x="485041" y="114706"/>
                </a:lnTo>
                <a:lnTo>
                  <a:pt x="461458" y="88505"/>
                </a:lnTo>
                <a:lnTo>
                  <a:pt x="456800" y="62480"/>
                </a:lnTo>
                <a:lnTo>
                  <a:pt x="289566" y="62480"/>
                </a:lnTo>
                <a:lnTo>
                  <a:pt x="254375" y="59543"/>
                </a:lnTo>
                <a:lnTo>
                  <a:pt x="230797" y="43116"/>
                </a:lnTo>
                <a:lnTo>
                  <a:pt x="225499" y="35565"/>
                </a:lnTo>
                <a:lnTo>
                  <a:pt x="219105" y="28819"/>
                </a:lnTo>
                <a:lnTo>
                  <a:pt x="212403" y="23421"/>
                </a:lnTo>
                <a:lnTo>
                  <a:pt x="206184" y="19913"/>
                </a:lnTo>
                <a:close/>
              </a:path>
              <a:path w="648335" h="647700">
                <a:moveTo>
                  <a:pt x="577646" y="120192"/>
                </a:moveTo>
                <a:lnTo>
                  <a:pt x="569476" y="120379"/>
                </a:lnTo>
                <a:lnTo>
                  <a:pt x="561332" y="121721"/>
                </a:lnTo>
                <a:lnTo>
                  <a:pt x="553327" y="124252"/>
                </a:lnTo>
                <a:lnTo>
                  <a:pt x="545579" y="128003"/>
                </a:lnTo>
                <a:lnTo>
                  <a:pt x="516564" y="130420"/>
                </a:lnTo>
                <a:lnTo>
                  <a:pt x="585272" y="130420"/>
                </a:lnTo>
                <a:lnTo>
                  <a:pt x="577646" y="120192"/>
                </a:lnTo>
                <a:close/>
              </a:path>
              <a:path w="648335" h="647700">
                <a:moveTo>
                  <a:pt x="360870" y="0"/>
                </a:moveTo>
                <a:lnTo>
                  <a:pt x="355544" y="5036"/>
                </a:lnTo>
                <a:lnTo>
                  <a:pt x="350393" y="12042"/>
                </a:lnTo>
                <a:lnTo>
                  <a:pt x="345965" y="20291"/>
                </a:lnTo>
                <a:lnTo>
                  <a:pt x="342811" y="29057"/>
                </a:lnTo>
                <a:lnTo>
                  <a:pt x="323376" y="52221"/>
                </a:lnTo>
                <a:lnTo>
                  <a:pt x="289566" y="62480"/>
                </a:lnTo>
                <a:lnTo>
                  <a:pt x="456800" y="62480"/>
                </a:lnTo>
                <a:lnTo>
                  <a:pt x="456260" y="59461"/>
                </a:lnTo>
                <a:lnTo>
                  <a:pt x="457763" y="50404"/>
                </a:lnTo>
                <a:lnTo>
                  <a:pt x="437242" y="17929"/>
                </a:lnTo>
                <a:lnTo>
                  <a:pt x="386672" y="3982"/>
                </a:lnTo>
                <a:lnTo>
                  <a:pt x="36087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Rectangle 2"/>
          <p:cNvSpPr txBox="1">
            <a:spLocks noChangeArrowheads="1"/>
          </p:cNvSpPr>
          <p:nvPr/>
        </p:nvSpPr>
        <p:spPr bwMode="auto">
          <a:xfrm>
            <a:off x="837868" y="2257275"/>
            <a:ext cx="1310680" cy="73989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/>
            <a:r>
              <a:rPr lang="de-DE" sz="1600" b="1" spc="20" dirty="0">
                <a:solidFill>
                  <a:schemeClr val="bg1"/>
                </a:solidFill>
                <a:latin typeface="Frutiger LT Pro 47 Light Cn"/>
                <a:cs typeface="Frutiger LT Pro 47 Light Cn"/>
              </a:rPr>
              <a:t>Metall-industrie</a:t>
            </a:r>
            <a:endParaRPr lang="de-DE" sz="1600" dirty="0">
              <a:solidFill>
                <a:schemeClr val="bg1"/>
              </a:solidFill>
              <a:latin typeface="Frutiger LT Pro 45 Light"/>
              <a:cs typeface="Frutiger LT Pro 45 Light"/>
            </a:endParaRPr>
          </a:p>
        </p:txBody>
      </p:sp>
      <p:sp>
        <p:nvSpPr>
          <p:cNvPr id="255" name="object 2"/>
          <p:cNvSpPr/>
          <p:nvPr/>
        </p:nvSpPr>
        <p:spPr>
          <a:xfrm>
            <a:off x="2735616" y="2029414"/>
            <a:ext cx="1620000" cy="1620000"/>
          </a:xfrm>
          <a:prstGeom prst="rect">
            <a:avLst/>
          </a:prstGeom>
          <a:solidFill>
            <a:srgbClr val="14184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7" name="Rectangle 2"/>
          <p:cNvSpPr txBox="1">
            <a:spLocks noChangeArrowheads="1"/>
          </p:cNvSpPr>
          <p:nvPr/>
        </p:nvSpPr>
        <p:spPr bwMode="auto">
          <a:xfrm>
            <a:off x="2735616" y="2263350"/>
            <a:ext cx="1620000" cy="73989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/>
            <a:r>
              <a:rPr lang="de-DE" sz="1800" b="1" spc="20" dirty="0">
                <a:solidFill>
                  <a:schemeClr val="bg1"/>
                </a:solidFill>
                <a:latin typeface="Frutiger LT Pro 47 Light Cn"/>
                <a:cs typeface="Frutiger LT Pro 47 Light Cn"/>
              </a:rPr>
              <a:t>Lebensmittel-industrie</a:t>
            </a:r>
            <a:endParaRPr lang="de-DE" sz="1800" dirty="0">
              <a:solidFill>
                <a:schemeClr val="bg1"/>
              </a:solidFill>
              <a:latin typeface="Frutiger LT Pro 45 Light"/>
              <a:cs typeface="Frutiger LT Pro 45 Light"/>
            </a:endParaRPr>
          </a:p>
        </p:txBody>
      </p:sp>
      <p:sp>
        <p:nvSpPr>
          <p:cNvPr id="258" name="object 67"/>
          <p:cNvSpPr/>
          <p:nvPr/>
        </p:nvSpPr>
        <p:spPr>
          <a:xfrm>
            <a:off x="3293191" y="2947222"/>
            <a:ext cx="158115" cy="594360"/>
          </a:xfrm>
          <a:custGeom>
            <a:avLst/>
            <a:gdLst/>
            <a:ahLst/>
            <a:cxnLst/>
            <a:rect l="l" t="t" r="r" b="b"/>
            <a:pathLst>
              <a:path w="158114" h="594360">
                <a:moveTo>
                  <a:pt x="78816" y="0"/>
                </a:moveTo>
                <a:lnTo>
                  <a:pt x="48134" y="9333"/>
                </a:lnTo>
                <a:lnTo>
                  <a:pt x="23082" y="34783"/>
                </a:lnTo>
                <a:lnTo>
                  <a:pt x="6192" y="72528"/>
                </a:lnTo>
                <a:lnTo>
                  <a:pt x="0" y="118745"/>
                </a:lnTo>
                <a:lnTo>
                  <a:pt x="3907" y="155727"/>
                </a:lnTo>
                <a:lnTo>
                  <a:pt x="14797" y="187928"/>
                </a:lnTo>
                <a:lnTo>
                  <a:pt x="31423" y="213499"/>
                </a:lnTo>
                <a:lnTo>
                  <a:pt x="52539" y="230593"/>
                </a:lnTo>
                <a:lnTo>
                  <a:pt x="52539" y="569976"/>
                </a:lnTo>
                <a:lnTo>
                  <a:pt x="54613" y="579201"/>
                </a:lnTo>
                <a:lnTo>
                  <a:pt x="60258" y="586757"/>
                </a:lnTo>
                <a:lnTo>
                  <a:pt x="68613" y="591862"/>
                </a:lnTo>
                <a:lnTo>
                  <a:pt x="78816" y="593737"/>
                </a:lnTo>
                <a:lnTo>
                  <a:pt x="89019" y="591862"/>
                </a:lnTo>
                <a:lnTo>
                  <a:pt x="97374" y="586757"/>
                </a:lnTo>
                <a:lnTo>
                  <a:pt x="103019" y="579201"/>
                </a:lnTo>
                <a:lnTo>
                  <a:pt x="105092" y="569976"/>
                </a:lnTo>
                <a:lnTo>
                  <a:pt x="105092" y="230593"/>
                </a:lnTo>
                <a:lnTo>
                  <a:pt x="126208" y="213499"/>
                </a:lnTo>
                <a:lnTo>
                  <a:pt x="142835" y="187928"/>
                </a:lnTo>
                <a:lnTo>
                  <a:pt x="153725" y="155727"/>
                </a:lnTo>
                <a:lnTo>
                  <a:pt x="157632" y="118745"/>
                </a:lnTo>
                <a:lnTo>
                  <a:pt x="151439" y="72528"/>
                </a:lnTo>
                <a:lnTo>
                  <a:pt x="134550" y="34783"/>
                </a:lnTo>
                <a:lnTo>
                  <a:pt x="109497" y="9333"/>
                </a:lnTo>
                <a:lnTo>
                  <a:pt x="7881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68"/>
          <p:cNvSpPr/>
          <p:nvPr/>
        </p:nvSpPr>
        <p:spPr>
          <a:xfrm>
            <a:off x="3503375" y="2947222"/>
            <a:ext cx="118745" cy="594360"/>
          </a:xfrm>
          <a:custGeom>
            <a:avLst/>
            <a:gdLst/>
            <a:ahLst/>
            <a:cxnLst/>
            <a:rect l="l" t="t" r="r" b="b"/>
            <a:pathLst>
              <a:path w="118745" h="594360">
                <a:moveTo>
                  <a:pt x="15265" y="0"/>
                </a:moveTo>
                <a:lnTo>
                  <a:pt x="4432" y="0"/>
                </a:lnTo>
                <a:lnTo>
                  <a:pt x="0" y="4000"/>
                </a:lnTo>
                <a:lnTo>
                  <a:pt x="0" y="136563"/>
                </a:lnTo>
                <a:lnTo>
                  <a:pt x="1799" y="170778"/>
                </a:lnTo>
                <a:lnTo>
                  <a:pt x="7534" y="198156"/>
                </a:lnTo>
                <a:lnTo>
                  <a:pt x="17712" y="218492"/>
                </a:lnTo>
                <a:lnTo>
                  <a:pt x="32842" y="231584"/>
                </a:lnTo>
                <a:lnTo>
                  <a:pt x="32842" y="569976"/>
                </a:lnTo>
                <a:lnTo>
                  <a:pt x="34913" y="579201"/>
                </a:lnTo>
                <a:lnTo>
                  <a:pt x="40554" y="586757"/>
                </a:lnTo>
                <a:lnTo>
                  <a:pt x="48904" y="591862"/>
                </a:lnTo>
                <a:lnTo>
                  <a:pt x="59105" y="593737"/>
                </a:lnTo>
                <a:lnTo>
                  <a:pt x="69308" y="591862"/>
                </a:lnTo>
                <a:lnTo>
                  <a:pt x="77663" y="586757"/>
                </a:lnTo>
                <a:lnTo>
                  <a:pt x="83308" y="579201"/>
                </a:lnTo>
                <a:lnTo>
                  <a:pt x="85382" y="569976"/>
                </a:lnTo>
                <a:lnTo>
                  <a:pt x="85382" y="231584"/>
                </a:lnTo>
                <a:lnTo>
                  <a:pt x="100511" y="218492"/>
                </a:lnTo>
                <a:lnTo>
                  <a:pt x="110690" y="198156"/>
                </a:lnTo>
                <a:lnTo>
                  <a:pt x="116425" y="170778"/>
                </a:lnTo>
                <a:lnTo>
                  <a:pt x="117599" y="148437"/>
                </a:lnTo>
                <a:lnTo>
                  <a:pt x="22656" y="148437"/>
                </a:lnTo>
                <a:lnTo>
                  <a:pt x="19697" y="144424"/>
                </a:lnTo>
                <a:lnTo>
                  <a:pt x="19697" y="4000"/>
                </a:lnTo>
                <a:lnTo>
                  <a:pt x="15265" y="0"/>
                </a:lnTo>
                <a:close/>
              </a:path>
              <a:path w="118745" h="594360">
                <a:moveTo>
                  <a:pt x="48107" y="0"/>
                </a:moveTo>
                <a:lnTo>
                  <a:pt x="37261" y="0"/>
                </a:lnTo>
                <a:lnTo>
                  <a:pt x="32842" y="4000"/>
                </a:lnTo>
                <a:lnTo>
                  <a:pt x="32842" y="144424"/>
                </a:lnTo>
                <a:lnTo>
                  <a:pt x="29883" y="148437"/>
                </a:lnTo>
                <a:lnTo>
                  <a:pt x="55499" y="148437"/>
                </a:lnTo>
                <a:lnTo>
                  <a:pt x="52539" y="144424"/>
                </a:lnTo>
                <a:lnTo>
                  <a:pt x="52539" y="4000"/>
                </a:lnTo>
                <a:lnTo>
                  <a:pt x="48107" y="0"/>
                </a:lnTo>
                <a:close/>
              </a:path>
              <a:path w="118745" h="594360">
                <a:moveTo>
                  <a:pt x="80949" y="0"/>
                </a:moveTo>
                <a:lnTo>
                  <a:pt x="70104" y="0"/>
                </a:lnTo>
                <a:lnTo>
                  <a:pt x="65671" y="4000"/>
                </a:lnTo>
                <a:lnTo>
                  <a:pt x="65671" y="144424"/>
                </a:lnTo>
                <a:lnTo>
                  <a:pt x="62725" y="148437"/>
                </a:lnTo>
                <a:lnTo>
                  <a:pt x="88341" y="148437"/>
                </a:lnTo>
                <a:lnTo>
                  <a:pt x="85382" y="144424"/>
                </a:lnTo>
                <a:lnTo>
                  <a:pt x="85382" y="4000"/>
                </a:lnTo>
                <a:lnTo>
                  <a:pt x="80949" y="0"/>
                </a:lnTo>
                <a:close/>
              </a:path>
              <a:path w="118745" h="594360">
                <a:moveTo>
                  <a:pt x="113792" y="0"/>
                </a:moveTo>
                <a:lnTo>
                  <a:pt x="102946" y="0"/>
                </a:lnTo>
                <a:lnTo>
                  <a:pt x="98513" y="4000"/>
                </a:lnTo>
                <a:lnTo>
                  <a:pt x="98513" y="144424"/>
                </a:lnTo>
                <a:lnTo>
                  <a:pt x="95554" y="148437"/>
                </a:lnTo>
                <a:lnTo>
                  <a:pt x="117599" y="148437"/>
                </a:lnTo>
                <a:lnTo>
                  <a:pt x="118224" y="136563"/>
                </a:lnTo>
                <a:lnTo>
                  <a:pt x="118224" y="4000"/>
                </a:lnTo>
                <a:lnTo>
                  <a:pt x="1137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69"/>
          <p:cNvSpPr/>
          <p:nvPr/>
        </p:nvSpPr>
        <p:spPr>
          <a:xfrm>
            <a:off x="3674142" y="2947222"/>
            <a:ext cx="105410" cy="594360"/>
          </a:xfrm>
          <a:custGeom>
            <a:avLst/>
            <a:gdLst/>
            <a:ahLst/>
            <a:cxnLst/>
            <a:rect l="l" t="t" r="r" b="b"/>
            <a:pathLst>
              <a:path w="105410" h="594360">
                <a:moveTo>
                  <a:pt x="78816" y="0"/>
                </a:moveTo>
                <a:lnTo>
                  <a:pt x="48134" y="11199"/>
                </a:lnTo>
                <a:lnTo>
                  <a:pt x="23082" y="41738"/>
                </a:lnTo>
                <a:lnTo>
                  <a:pt x="6192" y="87032"/>
                </a:lnTo>
                <a:lnTo>
                  <a:pt x="0" y="142494"/>
                </a:lnTo>
                <a:lnTo>
                  <a:pt x="3905" y="186909"/>
                </a:lnTo>
                <a:lnTo>
                  <a:pt x="14792" y="225601"/>
                </a:lnTo>
                <a:lnTo>
                  <a:pt x="31418" y="256327"/>
                </a:lnTo>
                <a:lnTo>
                  <a:pt x="52539" y="276847"/>
                </a:lnTo>
                <a:lnTo>
                  <a:pt x="52539" y="569976"/>
                </a:lnTo>
                <a:lnTo>
                  <a:pt x="54613" y="579201"/>
                </a:lnTo>
                <a:lnTo>
                  <a:pt x="60258" y="586757"/>
                </a:lnTo>
                <a:lnTo>
                  <a:pt x="68613" y="591862"/>
                </a:lnTo>
                <a:lnTo>
                  <a:pt x="78816" y="593737"/>
                </a:lnTo>
                <a:lnTo>
                  <a:pt x="89019" y="591862"/>
                </a:lnTo>
                <a:lnTo>
                  <a:pt x="97374" y="586757"/>
                </a:lnTo>
                <a:lnTo>
                  <a:pt x="103019" y="579201"/>
                </a:lnTo>
                <a:lnTo>
                  <a:pt x="105092" y="569976"/>
                </a:lnTo>
                <a:lnTo>
                  <a:pt x="105092" y="23749"/>
                </a:lnTo>
                <a:lnTo>
                  <a:pt x="103019" y="14525"/>
                </a:lnTo>
                <a:lnTo>
                  <a:pt x="97374" y="6973"/>
                </a:lnTo>
                <a:lnTo>
                  <a:pt x="89019" y="1873"/>
                </a:lnTo>
                <a:lnTo>
                  <a:pt x="7881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"/>
          <p:cNvSpPr/>
          <p:nvPr/>
        </p:nvSpPr>
        <p:spPr>
          <a:xfrm>
            <a:off x="4788024" y="2031870"/>
            <a:ext cx="1620000" cy="1620000"/>
          </a:xfrm>
          <a:prstGeom prst="rect">
            <a:avLst/>
          </a:prstGeom>
          <a:solidFill>
            <a:srgbClr val="1418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Rectangle 2"/>
          <p:cNvSpPr txBox="1">
            <a:spLocks noChangeArrowheads="1"/>
          </p:cNvSpPr>
          <p:nvPr/>
        </p:nvSpPr>
        <p:spPr bwMode="auto">
          <a:xfrm>
            <a:off x="4942684" y="2265806"/>
            <a:ext cx="1310680" cy="73989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/>
            <a:r>
              <a:rPr lang="de-DE" sz="1600" b="1" spc="20" dirty="0">
                <a:solidFill>
                  <a:schemeClr val="bg1"/>
                </a:solidFill>
                <a:latin typeface="Frutiger LT Pro 47 Light Cn"/>
                <a:cs typeface="Frutiger LT Pro 47 Light Cn"/>
              </a:rPr>
              <a:t>Betriebs-medizin</a:t>
            </a:r>
            <a:endParaRPr lang="de-DE" sz="1600" dirty="0">
              <a:solidFill>
                <a:schemeClr val="bg1"/>
              </a:solidFill>
              <a:latin typeface="Frutiger LT Pro 45 Light"/>
              <a:cs typeface="Frutiger LT Pro 45 Light"/>
            </a:endParaRPr>
          </a:p>
        </p:txBody>
      </p:sp>
      <p:sp>
        <p:nvSpPr>
          <p:cNvPr id="267" name="object 64"/>
          <p:cNvSpPr/>
          <p:nvPr/>
        </p:nvSpPr>
        <p:spPr>
          <a:xfrm>
            <a:off x="5529649" y="2977355"/>
            <a:ext cx="134620" cy="203200"/>
          </a:xfrm>
          <a:custGeom>
            <a:avLst/>
            <a:gdLst/>
            <a:ahLst/>
            <a:cxnLst/>
            <a:rect l="l" t="t" r="r" b="b"/>
            <a:pathLst>
              <a:path w="134620" h="203200">
                <a:moveTo>
                  <a:pt x="0" y="202920"/>
                </a:moveTo>
                <a:lnTo>
                  <a:pt x="134162" y="202920"/>
                </a:lnTo>
                <a:lnTo>
                  <a:pt x="134162" y="0"/>
                </a:lnTo>
                <a:lnTo>
                  <a:pt x="0" y="0"/>
                </a:lnTo>
                <a:lnTo>
                  <a:pt x="0" y="20292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65"/>
          <p:cNvSpPr/>
          <p:nvPr/>
        </p:nvSpPr>
        <p:spPr>
          <a:xfrm>
            <a:off x="5529649" y="3314438"/>
            <a:ext cx="134620" cy="203200"/>
          </a:xfrm>
          <a:custGeom>
            <a:avLst/>
            <a:gdLst/>
            <a:ahLst/>
            <a:cxnLst/>
            <a:rect l="l" t="t" r="r" b="b"/>
            <a:pathLst>
              <a:path w="134620" h="203200">
                <a:moveTo>
                  <a:pt x="0" y="202920"/>
                </a:moveTo>
                <a:lnTo>
                  <a:pt x="134162" y="202920"/>
                </a:lnTo>
                <a:lnTo>
                  <a:pt x="134162" y="0"/>
                </a:lnTo>
                <a:lnTo>
                  <a:pt x="0" y="0"/>
                </a:lnTo>
                <a:lnTo>
                  <a:pt x="0" y="20292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66"/>
          <p:cNvSpPr/>
          <p:nvPr/>
        </p:nvSpPr>
        <p:spPr>
          <a:xfrm>
            <a:off x="5326715" y="3180275"/>
            <a:ext cx="540385" cy="134620"/>
          </a:xfrm>
          <a:custGeom>
            <a:avLst/>
            <a:gdLst/>
            <a:ahLst/>
            <a:cxnLst/>
            <a:rect l="l" t="t" r="r" b="b"/>
            <a:pathLst>
              <a:path w="540385" h="134620">
                <a:moveTo>
                  <a:pt x="540003" y="0"/>
                </a:moveTo>
                <a:lnTo>
                  <a:pt x="0" y="0"/>
                </a:lnTo>
                <a:lnTo>
                  <a:pt x="0" y="134162"/>
                </a:lnTo>
                <a:lnTo>
                  <a:pt x="540003" y="134162"/>
                </a:lnTo>
                <a:lnTo>
                  <a:pt x="5400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"/>
          <p:cNvSpPr/>
          <p:nvPr/>
        </p:nvSpPr>
        <p:spPr>
          <a:xfrm>
            <a:off x="6840432" y="2031870"/>
            <a:ext cx="1620000" cy="1620000"/>
          </a:xfrm>
          <a:prstGeom prst="rect">
            <a:avLst/>
          </a:prstGeom>
          <a:solidFill>
            <a:srgbClr val="14184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2" name="Rectangle 2"/>
          <p:cNvSpPr txBox="1">
            <a:spLocks noChangeArrowheads="1"/>
          </p:cNvSpPr>
          <p:nvPr/>
        </p:nvSpPr>
        <p:spPr bwMode="auto">
          <a:xfrm>
            <a:off x="6995092" y="2265806"/>
            <a:ext cx="1310680" cy="73989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/>
            <a:r>
              <a:rPr lang="de-DE" sz="1600" b="1" spc="20" dirty="0">
                <a:solidFill>
                  <a:schemeClr val="bg1"/>
                </a:solidFill>
                <a:latin typeface="Frutiger LT Pro 47 Light Cn"/>
                <a:cs typeface="Frutiger LT Pro 47 Light Cn"/>
              </a:rPr>
              <a:t>Handwerk</a:t>
            </a:r>
            <a:endParaRPr lang="de-DE" sz="1600" dirty="0">
              <a:solidFill>
                <a:schemeClr val="bg1"/>
              </a:solidFill>
              <a:latin typeface="Frutiger LT Pro 45 Light"/>
              <a:cs typeface="Frutiger LT Pro 45 Light"/>
            </a:endParaRPr>
          </a:p>
        </p:txBody>
      </p:sp>
      <p:sp>
        <p:nvSpPr>
          <p:cNvPr id="273" name="object 86"/>
          <p:cNvSpPr/>
          <p:nvPr/>
        </p:nvSpPr>
        <p:spPr>
          <a:xfrm>
            <a:off x="7349809" y="2981063"/>
            <a:ext cx="648335" cy="536575"/>
          </a:xfrm>
          <a:custGeom>
            <a:avLst/>
            <a:gdLst/>
            <a:ahLst/>
            <a:cxnLst/>
            <a:rect l="l" t="t" r="r" b="b"/>
            <a:pathLst>
              <a:path w="648334" h="536575">
                <a:moveTo>
                  <a:pt x="274260" y="220668"/>
                </a:moveTo>
                <a:lnTo>
                  <a:pt x="131089" y="220668"/>
                </a:lnTo>
                <a:lnTo>
                  <a:pt x="143716" y="223627"/>
                </a:lnTo>
                <a:lnTo>
                  <a:pt x="157129" y="231797"/>
                </a:lnTo>
                <a:lnTo>
                  <a:pt x="172669" y="245414"/>
                </a:lnTo>
                <a:lnTo>
                  <a:pt x="242569" y="312800"/>
                </a:lnTo>
                <a:lnTo>
                  <a:pt x="97713" y="447573"/>
                </a:lnTo>
                <a:lnTo>
                  <a:pt x="90605" y="458351"/>
                </a:lnTo>
                <a:lnTo>
                  <a:pt x="88236" y="470627"/>
                </a:lnTo>
                <a:lnTo>
                  <a:pt x="90605" y="482745"/>
                </a:lnTo>
                <a:lnTo>
                  <a:pt x="97713" y="493052"/>
                </a:lnTo>
                <a:lnTo>
                  <a:pt x="130543" y="526732"/>
                </a:lnTo>
                <a:lnTo>
                  <a:pt x="141332" y="533840"/>
                </a:lnTo>
                <a:lnTo>
                  <a:pt x="153620" y="536209"/>
                </a:lnTo>
                <a:lnTo>
                  <a:pt x="165749" y="533840"/>
                </a:lnTo>
                <a:lnTo>
                  <a:pt x="176060" y="526732"/>
                </a:lnTo>
                <a:lnTo>
                  <a:pt x="302374" y="374307"/>
                </a:lnTo>
                <a:lnTo>
                  <a:pt x="440430" y="374307"/>
                </a:lnTo>
                <a:lnTo>
                  <a:pt x="367233" y="308597"/>
                </a:lnTo>
                <a:lnTo>
                  <a:pt x="424977" y="249643"/>
                </a:lnTo>
                <a:lnTo>
                  <a:pt x="303225" y="249643"/>
                </a:lnTo>
                <a:lnTo>
                  <a:pt x="274260" y="220668"/>
                </a:lnTo>
                <a:close/>
              </a:path>
              <a:path w="648334" h="536575">
                <a:moveTo>
                  <a:pt x="440430" y="374307"/>
                </a:moveTo>
                <a:lnTo>
                  <a:pt x="302374" y="374307"/>
                </a:lnTo>
                <a:lnTo>
                  <a:pt x="437984" y="517486"/>
                </a:lnTo>
                <a:lnTo>
                  <a:pt x="455775" y="529808"/>
                </a:lnTo>
                <a:lnTo>
                  <a:pt x="476002" y="534003"/>
                </a:lnTo>
                <a:lnTo>
                  <a:pt x="496381" y="530149"/>
                </a:lnTo>
                <a:lnTo>
                  <a:pt x="514629" y="518325"/>
                </a:lnTo>
                <a:lnTo>
                  <a:pt x="521462" y="507926"/>
                </a:lnTo>
                <a:lnTo>
                  <a:pt x="476205" y="507926"/>
                </a:lnTo>
                <a:lnTo>
                  <a:pt x="465425" y="505386"/>
                </a:lnTo>
                <a:lnTo>
                  <a:pt x="455675" y="498982"/>
                </a:lnTo>
                <a:lnTo>
                  <a:pt x="449996" y="490057"/>
                </a:lnTo>
                <a:lnTo>
                  <a:pt x="448103" y="479482"/>
                </a:lnTo>
                <a:lnTo>
                  <a:pt x="449996" y="468754"/>
                </a:lnTo>
                <a:lnTo>
                  <a:pt x="455675" y="459371"/>
                </a:lnTo>
                <a:lnTo>
                  <a:pt x="465425" y="453213"/>
                </a:lnTo>
                <a:lnTo>
                  <a:pt x="476205" y="451161"/>
                </a:lnTo>
                <a:lnTo>
                  <a:pt x="521729" y="451161"/>
                </a:lnTo>
                <a:lnTo>
                  <a:pt x="515480" y="441680"/>
                </a:lnTo>
                <a:lnTo>
                  <a:pt x="440430" y="374307"/>
                </a:lnTo>
                <a:close/>
              </a:path>
              <a:path w="648334" h="536575">
                <a:moveTo>
                  <a:pt x="521729" y="451161"/>
                </a:moveTo>
                <a:lnTo>
                  <a:pt x="476205" y="451161"/>
                </a:lnTo>
                <a:lnTo>
                  <a:pt x="486833" y="453213"/>
                </a:lnTo>
                <a:lnTo>
                  <a:pt x="496125" y="459371"/>
                </a:lnTo>
                <a:lnTo>
                  <a:pt x="502283" y="468886"/>
                </a:lnTo>
                <a:lnTo>
                  <a:pt x="504336" y="479906"/>
                </a:lnTo>
                <a:lnTo>
                  <a:pt x="502283" y="490770"/>
                </a:lnTo>
                <a:lnTo>
                  <a:pt x="496125" y="499821"/>
                </a:lnTo>
                <a:lnTo>
                  <a:pt x="486833" y="506205"/>
                </a:lnTo>
                <a:lnTo>
                  <a:pt x="476205" y="507926"/>
                </a:lnTo>
                <a:lnTo>
                  <a:pt x="521462" y="507926"/>
                </a:lnTo>
                <a:lnTo>
                  <a:pt x="526619" y="500078"/>
                </a:lnTo>
                <a:lnTo>
                  <a:pt x="530817" y="479906"/>
                </a:lnTo>
                <a:lnTo>
                  <a:pt x="530823" y="479482"/>
                </a:lnTo>
                <a:lnTo>
                  <a:pt x="527200" y="459462"/>
                </a:lnTo>
                <a:lnTo>
                  <a:pt x="521729" y="451161"/>
                </a:lnTo>
                <a:close/>
              </a:path>
              <a:path w="648334" h="536575">
                <a:moveTo>
                  <a:pt x="634235" y="187513"/>
                </a:moveTo>
                <a:lnTo>
                  <a:pt x="503697" y="187513"/>
                </a:lnTo>
                <a:lnTo>
                  <a:pt x="519779" y="192857"/>
                </a:lnTo>
                <a:lnTo>
                  <a:pt x="535711" y="204990"/>
                </a:lnTo>
                <a:lnTo>
                  <a:pt x="544267" y="215229"/>
                </a:lnTo>
                <a:lnTo>
                  <a:pt x="548554" y="224994"/>
                </a:lnTo>
                <a:lnTo>
                  <a:pt x="548730" y="233181"/>
                </a:lnTo>
                <a:lnTo>
                  <a:pt x="544956" y="238683"/>
                </a:lnTo>
                <a:lnTo>
                  <a:pt x="543171" y="244170"/>
                </a:lnTo>
                <a:lnTo>
                  <a:pt x="570051" y="280119"/>
                </a:lnTo>
                <a:lnTo>
                  <a:pt x="578980" y="281857"/>
                </a:lnTo>
                <a:lnTo>
                  <a:pt x="587756" y="280119"/>
                </a:lnTo>
                <a:lnTo>
                  <a:pt x="595515" y="274904"/>
                </a:lnTo>
                <a:lnTo>
                  <a:pt x="640981" y="228587"/>
                </a:lnTo>
                <a:lnTo>
                  <a:pt x="646210" y="220354"/>
                </a:lnTo>
                <a:lnTo>
                  <a:pt x="647953" y="211415"/>
                </a:lnTo>
                <a:lnTo>
                  <a:pt x="646210" y="202635"/>
                </a:lnTo>
                <a:lnTo>
                  <a:pt x="640981" y="194881"/>
                </a:lnTo>
                <a:lnTo>
                  <a:pt x="634235" y="187513"/>
                </a:lnTo>
                <a:close/>
              </a:path>
              <a:path w="648334" h="536575">
                <a:moveTo>
                  <a:pt x="386613" y="164553"/>
                </a:moveTo>
                <a:lnTo>
                  <a:pt x="303225" y="249643"/>
                </a:lnTo>
                <a:lnTo>
                  <a:pt x="424977" y="249643"/>
                </a:lnTo>
                <a:lnTo>
                  <a:pt x="447268" y="226885"/>
                </a:lnTo>
                <a:lnTo>
                  <a:pt x="386613" y="164553"/>
                </a:lnTo>
                <a:close/>
              </a:path>
              <a:path w="648334" h="536575">
                <a:moveTo>
                  <a:pt x="4190" y="109816"/>
                </a:moveTo>
                <a:lnTo>
                  <a:pt x="0" y="116547"/>
                </a:lnTo>
                <a:lnTo>
                  <a:pt x="258" y="125806"/>
                </a:lnTo>
                <a:lnTo>
                  <a:pt x="370" y="127395"/>
                </a:lnTo>
                <a:lnTo>
                  <a:pt x="19191" y="184067"/>
                </a:lnTo>
                <a:lnTo>
                  <a:pt x="48856" y="213423"/>
                </a:lnTo>
                <a:lnTo>
                  <a:pt x="85591" y="226572"/>
                </a:lnTo>
                <a:lnTo>
                  <a:pt x="102735" y="226323"/>
                </a:lnTo>
                <a:lnTo>
                  <a:pt x="117906" y="222681"/>
                </a:lnTo>
                <a:lnTo>
                  <a:pt x="131089" y="220668"/>
                </a:lnTo>
                <a:lnTo>
                  <a:pt x="274260" y="220668"/>
                </a:lnTo>
                <a:lnTo>
                  <a:pt x="233239" y="179619"/>
                </a:lnTo>
                <a:lnTo>
                  <a:pt x="221409" y="165846"/>
                </a:lnTo>
                <a:lnTo>
                  <a:pt x="214471" y="154028"/>
                </a:lnTo>
                <a:lnTo>
                  <a:pt x="213713" y="150026"/>
                </a:lnTo>
                <a:lnTo>
                  <a:pt x="79908" y="150026"/>
                </a:lnTo>
                <a:lnTo>
                  <a:pt x="66097" y="148181"/>
                </a:lnTo>
                <a:lnTo>
                  <a:pt x="57264" y="143497"/>
                </a:lnTo>
                <a:lnTo>
                  <a:pt x="53113" y="141077"/>
                </a:lnTo>
                <a:lnTo>
                  <a:pt x="46201" y="136763"/>
                </a:lnTo>
                <a:lnTo>
                  <a:pt x="4190" y="109816"/>
                </a:lnTo>
                <a:close/>
              </a:path>
              <a:path w="648334" h="536575">
                <a:moveTo>
                  <a:pt x="365294" y="5861"/>
                </a:moveTo>
                <a:lnTo>
                  <a:pt x="283844" y="18008"/>
                </a:lnTo>
                <a:lnTo>
                  <a:pt x="284695" y="37376"/>
                </a:lnTo>
                <a:lnTo>
                  <a:pt x="297527" y="38085"/>
                </a:lnTo>
                <a:lnTo>
                  <a:pt x="329861" y="43689"/>
                </a:lnTo>
                <a:lnTo>
                  <a:pt x="372462" y="59402"/>
                </a:lnTo>
                <a:lnTo>
                  <a:pt x="416090" y="90436"/>
                </a:lnTo>
                <a:lnTo>
                  <a:pt x="424984" y="117091"/>
                </a:lnTo>
                <a:lnTo>
                  <a:pt x="416940" y="131711"/>
                </a:lnTo>
                <a:lnTo>
                  <a:pt x="411899" y="137604"/>
                </a:lnTo>
                <a:lnTo>
                  <a:pt x="409346" y="140131"/>
                </a:lnTo>
                <a:lnTo>
                  <a:pt x="399249" y="150240"/>
                </a:lnTo>
                <a:lnTo>
                  <a:pt x="461568" y="211721"/>
                </a:lnTo>
                <a:lnTo>
                  <a:pt x="475056" y="197408"/>
                </a:lnTo>
                <a:lnTo>
                  <a:pt x="479285" y="194030"/>
                </a:lnTo>
                <a:lnTo>
                  <a:pt x="489516" y="188168"/>
                </a:lnTo>
                <a:lnTo>
                  <a:pt x="503697" y="187513"/>
                </a:lnTo>
                <a:lnTo>
                  <a:pt x="634235" y="187513"/>
                </a:lnTo>
                <a:lnTo>
                  <a:pt x="631736" y="184784"/>
                </a:lnTo>
                <a:lnTo>
                  <a:pt x="628394" y="182244"/>
                </a:lnTo>
                <a:lnTo>
                  <a:pt x="603097" y="182244"/>
                </a:lnTo>
                <a:lnTo>
                  <a:pt x="597018" y="181602"/>
                </a:lnTo>
                <a:lnTo>
                  <a:pt x="567934" y="138866"/>
                </a:lnTo>
                <a:lnTo>
                  <a:pt x="566698" y="122968"/>
                </a:lnTo>
                <a:lnTo>
                  <a:pt x="561835" y="111493"/>
                </a:lnTo>
                <a:lnTo>
                  <a:pt x="517169" y="66852"/>
                </a:lnTo>
                <a:lnTo>
                  <a:pt x="499623" y="49885"/>
                </a:lnTo>
                <a:lnTo>
                  <a:pt x="470351" y="29158"/>
                </a:lnTo>
                <a:lnTo>
                  <a:pt x="426519" y="12030"/>
                </a:lnTo>
                <a:lnTo>
                  <a:pt x="365294" y="5861"/>
                </a:lnTo>
                <a:close/>
              </a:path>
              <a:path w="648334" h="536575">
                <a:moveTo>
                  <a:pt x="618040" y="177828"/>
                </a:moveTo>
                <a:lnTo>
                  <a:pt x="610170" y="178380"/>
                </a:lnTo>
                <a:lnTo>
                  <a:pt x="603097" y="182244"/>
                </a:lnTo>
                <a:lnTo>
                  <a:pt x="628394" y="182244"/>
                </a:lnTo>
                <a:lnTo>
                  <a:pt x="625598" y="180119"/>
                </a:lnTo>
                <a:lnTo>
                  <a:pt x="618040" y="177828"/>
                </a:lnTo>
                <a:close/>
              </a:path>
              <a:path w="648334" h="536575">
                <a:moveTo>
                  <a:pt x="117484" y="0"/>
                </a:moveTo>
                <a:lnTo>
                  <a:pt x="95611" y="4937"/>
                </a:lnTo>
                <a:lnTo>
                  <a:pt x="63157" y="20535"/>
                </a:lnTo>
                <a:lnTo>
                  <a:pt x="58953" y="27254"/>
                </a:lnTo>
                <a:lnTo>
                  <a:pt x="101237" y="54980"/>
                </a:lnTo>
                <a:lnTo>
                  <a:pt x="112013" y="61798"/>
                </a:lnTo>
                <a:lnTo>
                  <a:pt x="118692" y="68350"/>
                </a:lnTo>
                <a:lnTo>
                  <a:pt x="124975" y="81383"/>
                </a:lnTo>
                <a:lnTo>
                  <a:pt x="125413" y="100419"/>
                </a:lnTo>
                <a:lnTo>
                  <a:pt x="114553" y="124980"/>
                </a:lnTo>
                <a:lnTo>
                  <a:pt x="96719" y="143977"/>
                </a:lnTo>
                <a:lnTo>
                  <a:pt x="79908" y="150026"/>
                </a:lnTo>
                <a:lnTo>
                  <a:pt x="213713" y="150026"/>
                </a:lnTo>
                <a:lnTo>
                  <a:pt x="212114" y="141577"/>
                </a:lnTo>
                <a:lnTo>
                  <a:pt x="213944" y="125806"/>
                </a:lnTo>
                <a:lnTo>
                  <a:pt x="216837" y="104631"/>
                </a:lnTo>
                <a:lnTo>
                  <a:pt x="214991" y="82113"/>
                </a:lnTo>
                <a:lnTo>
                  <a:pt x="205878" y="59121"/>
                </a:lnTo>
                <a:lnTo>
                  <a:pt x="186969" y="36525"/>
                </a:lnTo>
                <a:lnTo>
                  <a:pt x="181914" y="32321"/>
                </a:lnTo>
                <a:lnTo>
                  <a:pt x="169278" y="24726"/>
                </a:lnTo>
                <a:lnTo>
                  <a:pt x="169278" y="23050"/>
                </a:lnTo>
                <a:lnTo>
                  <a:pt x="138723" y="5959"/>
                </a:lnTo>
                <a:lnTo>
                  <a:pt x="11748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3553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" grpId="0" animBg="1"/>
      <p:bldP spid="212" grpId="0" animBg="1"/>
      <p:bldP spid="254" grpId="0" animBg="1"/>
      <p:bldP spid="255" grpId="0" animBg="1"/>
      <p:bldP spid="257" grpId="0" animBg="1"/>
      <p:bldP spid="258" grpId="0" animBg="1"/>
      <p:bldP spid="259" grpId="0" animBg="1"/>
      <p:bldP spid="260" grpId="0" animBg="1"/>
      <p:bldP spid="264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2" grpId="0" animBg="1"/>
      <p:bldP spid="27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/>
          <p:cNvSpPr/>
          <p:nvPr/>
        </p:nvSpPr>
        <p:spPr>
          <a:xfrm>
            <a:off x="152400" y="133350"/>
            <a:ext cx="8839200" cy="4876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Bild 10" descr="footer.png"/>
          <p:cNvPicPr>
            <a:picLocks noChangeAspect="1"/>
          </p:cNvPicPr>
          <p:nvPr/>
        </p:nvPicPr>
        <p:blipFill>
          <a:blip r:embed="rId2"/>
          <a:srcRect b="91168"/>
          <a:stretch>
            <a:fillRect/>
          </a:stretch>
        </p:blipFill>
        <p:spPr>
          <a:xfrm>
            <a:off x="420236" y="4591050"/>
            <a:ext cx="8342764" cy="552450"/>
          </a:xfrm>
          <a:prstGeom prst="rect">
            <a:avLst/>
          </a:prstGeom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457200" y="4857750"/>
            <a:ext cx="2133600" cy="273844"/>
          </a:xfrm>
        </p:spPr>
        <p:txBody>
          <a:bodyPr/>
          <a:lstStyle/>
          <a:p>
            <a:fld id="{78CC73E0-C064-3F48-AFA4-34F50C2B1C53}" type="datetime1">
              <a:rPr lang="de-DE" sz="900" smtClean="0">
                <a:solidFill>
                  <a:schemeClr val="bg1">
                    <a:lumMod val="95000"/>
                  </a:schemeClr>
                </a:solidFill>
                <a:latin typeface="Frutiger LT Pro 45 Light" panose="020B0403030504020204" pitchFamily="34" charset="0"/>
                <a:cs typeface="Arial"/>
              </a:rPr>
              <a:pPr/>
              <a:t>07.02.2017</a:t>
            </a:fld>
            <a:endParaRPr lang="de-DE" sz="900" dirty="0">
              <a:solidFill>
                <a:schemeClr val="bg1">
                  <a:lumMod val="95000"/>
                </a:schemeClr>
              </a:solidFill>
              <a:latin typeface="Frutiger LT Pro 45 Light" panose="020B0403030504020204" pitchFamily="34" charset="0"/>
              <a:cs typeface="Arial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>
          <a:xfrm>
            <a:off x="6553200" y="4857750"/>
            <a:ext cx="2133600" cy="273844"/>
          </a:xfrm>
        </p:spPr>
        <p:txBody>
          <a:bodyPr/>
          <a:lstStyle/>
          <a:p>
            <a:fld id="{EF96E2CB-9687-CE4F-B719-F798F1EF16E3}" type="slidenum">
              <a:rPr lang="de-DE" sz="900" smtClean="0">
                <a:solidFill>
                  <a:srgbClr val="F2F2F2"/>
                </a:solidFill>
                <a:latin typeface="Frutiger LT Pro 45 Light" panose="020B0403030504020204" pitchFamily="34" charset="0"/>
                <a:cs typeface="Arial"/>
              </a:rPr>
              <a:pPr/>
              <a:t>7</a:t>
            </a:fld>
            <a:endParaRPr lang="de-DE" sz="900" dirty="0">
              <a:solidFill>
                <a:srgbClr val="F2F2F2"/>
              </a:solidFill>
              <a:latin typeface="Frutiger LT Pro 45 Light" panose="020B0403030504020204" pitchFamily="34" charset="0"/>
              <a:cs typeface="Arial"/>
            </a:endParaRP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>
          <a:xfrm>
            <a:off x="3124200" y="4857750"/>
            <a:ext cx="2895600" cy="273844"/>
          </a:xfrm>
        </p:spPr>
        <p:txBody>
          <a:bodyPr/>
          <a:lstStyle/>
          <a:p>
            <a:r>
              <a:rPr lang="de-DE" sz="900" dirty="0">
                <a:solidFill>
                  <a:srgbClr val="F2F2F2"/>
                </a:solidFill>
                <a:latin typeface="Frutiger LT Pro 45 Light" panose="020B0403030504020204" pitchFamily="34" charset="0"/>
                <a:cs typeface="Arial"/>
              </a:rPr>
              <a:t>ASTA</a:t>
            </a:r>
          </a:p>
        </p:txBody>
      </p:sp>
      <p:pic>
        <p:nvPicPr>
          <p:cNvPr id="10" name="Bild 9" descr="ASTA-Logo_CMYK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7846" y="0"/>
            <a:ext cx="925154" cy="1473325"/>
          </a:xfrm>
          <a:prstGeom prst="rect">
            <a:avLst/>
          </a:prstGeom>
        </p:spPr>
      </p:pic>
      <p:sp>
        <p:nvSpPr>
          <p:cNvPr id="13" name="object 5"/>
          <p:cNvSpPr/>
          <p:nvPr/>
        </p:nvSpPr>
        <p:spPr>
          <a:xfrm>
            <a:off x="4258428" y="180009"/>
            <a:ext cx="3481924" cy="4341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3"/>
          <p:cNvSpPr txBox="1">
            <a:spLocks/>
          </p:cNvSpPr>
          <p:nvPr/>
        </p:nvSpPr>
        <p:spPr>
          <a:xfrm>
            <a:off x="611560" y="1078156"/>
            <a:ext cx="2457450" cy="49244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/>
            <a:r>
              <a:rPr lang="de-DE" sz="3200" spc="55" dirty="0">
                <a:solidFill>
                  <a:srgbClr val="14184E"/>
                </a:solidFill>
                <a:latin typeface="Frutiger LT Pro 47 Light Cn" panose="020B0706030504020204" pitchFamily="34" charset="0"/>
              </a:rPr>
              <a:t>Arbeitsschutz</a:t>
            </a:r>
          </a:p>
        </p:txBody>
      </p:sp>
      <p:sp>
        <p:nvSpPr>
          <p:cNvPr id="16" name="object 4"/>
          <p:cNvSpPr txBox="1"/>
          <p:nvPr/>
        </p:nvSpPr>
        <p:spPr>
          <a:xfrm>
            <a:off x="611560" y="1707654"/>
            <a:ext cx="2893695" cy="22059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25" dirty="0">
                <a:solidFill>
                  <a:srgbClr val="B1B3B6"/>
                </a:solidFill>
                <a:latin typeface="Frutiger LT Pro 47 Light Cn"/>
                <a:cs typeface="Frutiger LT Pro 47 Light Cn"/>
              </a:rPr>
              <a:t>Schützen </a:t>
            </a:r>
            <a:r>
              <a:rPr sz="1600" b="1" spc="10" dirty="0">
                <a:solidFill>
                  <a:srgbClr val="B1B3B6"/>
                </a:solidFill>
                <a:latin typeface="Frutiger LT Pro 47 Light Cn"/>
                <a:cs typeface="Frutiger LT Pro 47 Light Cn"/>
              </a:rPr>
              <a:t>Sie </a:t>
            </a:r>
            <a:r>
              <a:rPr sz="1600" b="1" spc="20" dirty="0">
                <a:solidFill>
                  <a:srgbClr val="B1B3B6"/>
                </a:solidFill>
                <a:latin typeface="Frutiger LT Pro 47 Light Cn"/>
                <a:cs typeface="Frutiger LT Pro 47 Light Cn"/>
              </a:rPr>
              <a:t>Ihr</a:t>
            </a:r>
            <a:r>
              <a:rPr sz="1600" b="1" spc="100" dirty="0">
                <a:solidFill>
                  <a:srgbClr val="B1B3B6"/>
                </a:solidFill>
                <a:latin typeface="Frutiger LT Pro 47 Light Cn"/>
                <a:cs typeface="Frutiger LT Pro 47 Light Cn"/>
              </a:rPr>
              <a:t> </a:t>
            </a:r>
            <a:r>
              <a:rPr sz="1600" b="1" spc="20" dirty="0">
                <a:solidFill>
                  <a:srgbClr val="B1B3B6"/>
                </a:solidFill>
                <a:latin typeface="Frutiger LT Pro 47 Light Cn"/>
                <a:cs typeface="Frutiger LT Pro 47 Light Cn"/>
              </a:rPr>
              <a:t>Personal</a:t>
            </a:r>
            <a:endParaRPr sz="1600" dirty="0">
              <a:latin typeface="Frutiger LT Pro 47 Light Cn"/>
              <a:cs typeface="Frutiger LT Pro 47 Light Cn"/>
            </a:endParaRPr>
          </a:p>
          <a:p>
            <a:pPr marL="12700">
              <a:lnSpc>
                <a:spcPct val="100000"/>
              </a:lnSpc>
            </a:pPr>
            <a:r>
              <a:rPr sz="1600" b="1" spc="25" dirty="0">
                <a:solidFill>
                  <a:srgbClr val="B1B3B6"/>
                </a:solidFill>
                <a:latin typeface="Frutiger LT Pro 47 Light Cn"/>
                <a:cs typeface="Frutiger LT Pro 47 Light Cn"/>
              </a:rPr>
              <a:t>immer </a:t>
            </a:r>
            <a:r>
              <a:rPr sz="1600" b="1" spc="20" dirty="0">
                <a:solidFill>
                  <a:srgbClr val="B1B3B6"/>
                </a:solidFill>
                <a:latin typeface="Frutiger LT Pro 47 Light Cn"/>
                <a:cs typeface="Frutiger LT Pro 47 Light Cn"/>
              </a:rPr>
              <a:t>und überall </a:t>
            </a:r>
            <a:r>
              <a:rPr sz="1600" b="1" spc="30" dirty="0">
                <a:solidFill>
                  <a:srgbClr val="B1B3B6"/>
                </a:solidFill>
                <a:latin typeface="Frutiger LT Pro 47 Light Cn"/>
                <a:cs typeface="Frutiger LT Pro 47 Light Cn"/>
              </a:rPr>
              <a:t>perfekt</a:t>
            </a:r>
            <a:r>
              <a:rPr sz="1600" b="1" spc="114" dirty="0">
                <a:solidFill>
                  <a:srgbClr val="B1B3B6"/>
                </a:solidFill>
                <a:latin typeface="Frutiger LT Pro 47 Light Cn"/>
                <a:cs typeface="Frutiger LT Pro 47 Light Cn"/>
              </a:rPr>
              <a:t> </a:t>
            </a:r>
            <a:r>
              <a:rPr sz="1600" b="1" spc="15" dirty="0">
                <a:solidFill>
                  <a:srgbClr val="B1B3B6"/>
                </a:solidFill>
                <a:latin typeface="Frutiger LT Pro 47 Light Cn"/>
                <a:cs typeface="Frutiger LT Pro 47 Light Cn"/>
              </a:rPr>
              <a:t>mit:</a:t>
            </a:r>
            <a:endParaRPr sz="1600" dirty="0">
              <a:latin typeface="Frutiger LT Pro 47 Light Cn"/>
              <a:cs typeface="Frutiger LT Pro 47 Light Cn"/>
            </a:endParaRPr>
          </a:p>
          <a:p>
            <a:pPr marL="12700">
              <a:lnSpc>
                <a:spcPct val="100000"/>
              </a:lnSpc>
              <a:spcBef>
                <a:spcPts val="1415"/>
              </a:spcBef>
            </a:pPr>
            <a:r>
              <a:rPr sz="1600" b="1" dirty="0">
                <a:solidFill>
                  <a:srgbClr val="14184E"/>
                </a:solidFill>
                <a:latin typeface="Frutiger LT Pro 47 Light Cn"/>
                <a:cs typeface="Frutiger LT Pro 47 Light Cn"/>
              </a:rPr>
              <a:t>» </a:t>
            </a:r>
            <a:r>
              <a:rPr sz="1600" b="0" spc="10" dirty="0">
                <a:solidFill>
                  <a:srgbClr val="14184E"/>
                </a:solidFill>
                <a:latin typeface="Frutiger LT Pro 45 Light"/>
                <a:cs typeface="Frutiger LT Pro 45 Light"/>
              </a:rPr>
              <a:t>persönlicher</a:t>
            </a:r>
            <a:r>
              <a:rPr sz="1600" b="0" spc="75" dirty="0">
                <a:solidFill>
                  <a:srgbClr val="14184E"/>
                </a:solidFill>
                <a:latin typeface="Frutiger LT Pro 45 Light"/>
                <a:cs typeface="Frutiger LT Pro 45 Light"/>
              </a:rPr>
              <a:t> </a:t>
            </a:r>
            <a:r>
              <a:rPr sz="1600" b="0" spc="10" dirty="0">
                <a:solidFill>
                  <a:srgbClr val="14184E"/>
                </a:solidFill>
                <a:latin typeface="Frutiger LT Pro 45 Light"/>
                <a:cs typeface="Frutiger LT Pro 45 Light"/>
              </a:rPr>
              <a:t>Schutzausrüstung</a:t>
            </a:r>
            <a:endParaRPr sz="1600" dirty="0">
              <a:solidFill>
                <a:srgbClr val="14184E"/>
              </a:solidFill>
              <a:latin typeface="Frutiger LT Pro 45 Light"/>
              <a:cs typeface="Frutiger LT Pro 45 Light"/>
            </a:endParaRPr>
          </a:p>
          <a:p>
            <a:pPr marL="12700">
              <a:lnSpc>
                <a:spcPct val="100000"/>
              </a:lnSpc>
              <a:spcBef>
                <a:spcPts val="1415"/>
              </a:spcBef>
            </a:pPr>
            <a:r>
              <a:rPr sz="1600" b="1" dirty="0">
                <a:solidFill>
                  <a:srgbClr val="14184E"/>
                </a:solidFill>
                <a:latin typeface="Frutiger LT Pro 47 Light Cn"/>
                <a:cs typeface="Frutiger LT Pro 47 Light Cn"/>
              </a:rPr>
              <a:t>»</a:t>
            </a:r>
            <a:r>
              <a:rPr sz="1600" b="1" spc="-40" dirty="0">
                <a:solidFill>
                  <a:srgbClr val="14184E"/>
                </a:solidFill>
                <a:latin typeface="Frutiger LT Pro 47 Light Cn"/>
                <a:cs typeface="Frutiger LT Pro 47 Light Cn"/>
              </a:rPr>
              <a:t> </a:t>
            </a:r>
            <a:r>
              <a:rPr sz="1600" b="0" spc="10" dirty="0">
                <a:solidFill>
                  <a:srgbClr val="14184E"/>
                </a:solidFill>
                <a:latin typeface="Frutiger LT Pro 45 Light"/>
                <a:cs typeface="Frutiger LT Pro 45 Light"/>
              </a:rPr>
              <a:t>Schutzhandschuhen</a:t>
            </a:r>
            <a:endParaRPr sz="1600" dirty="0">
              <a:solidFill>
                <a:srgbClr val="14184E"/>
              </a:solidFill>
              <a:latin typeface="Frutiger LT Pro 45 Light"/>
              <a:cs typeface="Frutiger LT Pro 45 Light"/>
            </a:endParaRPr>
          </a:p>
          <a:p>
            <a:pPr marL="12700">
              <a:lnSpc>
                <a:spcPct val="100000"/>
              </a:lnSpc>
              <a:spcBef>
                <a:spcPts val="1415"/>
              </a:spcBef>
            </a:pPr>
            <a:r>
              <a:rPr sz="1600" b="1" dirty="0">
                <a:solidFill>
                  <a:srgbClr val="14184E"/>
                </a:solidFill>
                <a:latin typeface="Frutiger LT Pro 47 Light Cn"/>
                <a:cs typeface="Frutiger LT Pro 47 Light Cn"/>
              </a:rPr>
              <a:t>»</a:t>
            </a:r>
            <a:r>
              <a:rPr sz="1600" b="1" spc="-30" dirty="0">
                <a:solidFill>
                  <a:srgbClr val="14184E"/>
                </a:solidFill>
                <a:latin typeface="Frutiger LT Pro 47 Light Cn"/>
                <a:cs typeface="Frutiger LT Pro 47 Light Cn"/>
              </a:rPr>
              <a:t> </a:t>
            </a:r>
            <a:r>
              <a:rPr sz="1600" b="0" spc="10" dirty="0">
                <a:solidFill>
                  <a:srgbClr val="14184E"/>
                </a:solidFill>
                <a:latin typeface="Frutiger LT Pro 45 Light"/>
                <a:cs typeface="Frutiger LT Pro 45 Light"/>
              </a:rPr>
              <a:t>Kopfschutz</a:t>
            </a:r>
            <a:endParaRPr sz="1600" dirty="0">
              <a:solidFill>
                <a:srgbClr val="14184E"/>
              </a:solidFill>
              <a:latin typeface="Frutiger LT Pro 45 Light"/>
              <a:cs typeface="Frutiger LT Pro 45 Light"/>
            </a:endParaRPr>
          </a:p>
          <a:p>
            <a:pPr marL="12700">
              <a:lnSpc>
                <a:spcPct val="100000"/>
              </a:lnSpc>
              <a:spcBef>
                <a:spcPts val="1415"/>
              </a:spcBef>
            </a:pPr>
            <a:r>
              <a:rPr sz="1600" b="1" dirty="0">
                <a:solidFill>
                  <a:srgbClr val="14184E"/>
                </a:solidFill>
                <a:latin typeface="Frutiger LT Pro 47 Light Cn"/>
                <a:cs typeface="Frutiger LT Pro 47 Light Cn"/>
              </a:rPr>
              <a:t>» </a:t>
            </a:r>
            <a:r>
              <a:rPr sz="1600" b="0" spc="10" dirty="0">
                <a:solidFill>
                  <a:srgbClr val="14184E"/>
                </a:solidFill>
                <a:latin typeface="Frutiger LT Pro 45 Light"/>
                <a:cs typeface="Frutiger LT Pro 45 Light"/>
              </a:rPr>
              <a:t>Sicherheitsschuhen</a:t>
            </a:r>
            <a:r>
              <a:rPr sz="1600" b="0" spc="75" dirty="0">
                <a:solidFill>
                  <a:srgbClr val="14184E"/>
                </a:solidFill>
                <a:latin typeface="Frutiger LT Pro 45 Light"/>
                <a:cs typeface="Frutiger LT Pro 45 Light"/>
              </a:rPr>
              <a:t> </a:t>
            </a:r>
            <a:r>
              <a:rPr sz="1600" b="0" spc="-25" dirty="0">
                <a:solidFill>
                  <a:srgbClr val="14184E"/>
                </a:solidFill>
                <a:latin typeface="Frutiger LT Pro 45 Light"/>
                <a:cs typeface="Frutiger LT Pro 45 Light"/>
              </a:rPr>
              <a:t>u.v.m.</a:t>
            </a:r>
            <a:endParaRPr sz="1600" dirty="0">
              <a:solidFill>
                <a:srgbClr val="14184E"/>
              </a:solidFill>
              <a:latin typeface="Frutiger LT Pro 45 Light"/>
              <a:cs typeface="Frutiger LT Pro 45 Light"/>
            </a:endParaRPr>
          </a:p>
        </p:txBody>
      </p:sp>
    </p:spTree>
    <p:extLst>
      <p:ext uri="{BB962C8B-B14F-4D97-AF65-F5344CB8AC3E}">
        <p14:creationId xmlns:p14="http://schemas.microsoft.com/office/powerpoint/2010/main" val="225236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/>
          <p:cNvSpPr/>
          <p:nvPr/>
        </p:nvSpPr>
        <p:spPr>
          <a:xfrm>
            <a:off x="152400" y="133350"/>
            <a:ext cx="8839200" cy="4876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Bild 10" descr="footer.png"/>
          <p:cNvPicPr>
            <a:picLocks noChangeAspect="1"/>
          </p:cNvPicPr>
          <p:nvPr/>
        </p:nvPicPr>
        <p:blipFill>
          <a:blip r:embed="rId2"/>
          <a:srcRect b="91168"/>
          <a:stretch>
            <a:fillRect/>
          </a:stretch>
        </p:blipFill>
        <p:spPr>
          <a:xfrm>
            <a:off x="420236" y="4591050"/>
            <a:ext cx="8342764" cy="552450"/>
          </a:xfrm>
          <a:prstGeom prst="rect">
            <a:avLst/>
          </a:prstGeom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457200" y="4857750"/>
            <a:ext cx="2133600" cy="273844"/>
          </a:xfrm>
        </p:spPr>
        <p:txBody>
          <a:bodyPr/>
          <a:lstStyle/>
          <a:p>
            <a:fld id="{78CC73E0-C064-3F48-AFA4-34F50C2B1C53}" type="datetime1">
              <a:rPr lang="de-DE" sz="900" smtClean="0">
                <a:solidFill>
                  <a:schemeClr val="bg1">
                    <a:lumMod val="95000"/>
                  </a:schemeClr>
                </a:solidFill>
                <a:latin typeface="Frutiger LT Pro 45 Light" panose="020B0403030504020204" pitchFamily="34" charset="0"/>
                <a:cs typeface="Arial"/>
              </a:rPr>
              <a:pPr/>
              <a:t>07.02.2017</a:t>
            </a:fld>
            <a:endParaRPr lang="de-DE" sz="900" dirty="0">
              <a:solidFill>
                <a:schemeClr val="bg1">
                  <a:lumMod val="95000"/>
                </a:schemeClr>
              </a:solidFill>
              <a:latin typeface="Frutiger LT Pro 45 Light" panose="020B0403030504020204" pitchFamily="34" charset="0"/>
              <a:cs typeface="Arial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>
          <a:xfrm>
            <a:off x="6553200" y="4857750"/>
            <a:ext cx="2133600" cy="273844"/>
          </a:xfrm>
        </p:spPr>
        <p:txBody>
          <a:bodyPr/>
          <a:lstStyle/>
          <a:p>
            <a:fld id="{EF96E2CB-9687-CE4F-B719-F798F1EF16E3}" type="slidenum">
              <a:rPr lang="de-DE" sz="900" smtClean="0">
                <a:solidFill>
                  <a:srgbClr val="F2F2F2"/>
                </a:solidFill>
                <a:latin typeface="Frutiger LT Pro 45 Light" panose="020B0403030504020204" pitchFamily="34" charset="0"/>
                <a:cs typeface="Arial"/>
              </a:rPr>
              <a:pPr/>
              <a:t>8</a:t>
            </a:fld>
            <a:endParaRPr lang="de-DE" sz="900" dirty="0">
              <a:solidFill>
                <a:srgbClr val="F2F2F2"/>
              </a:solidFill>
              <a:latin typeface="Frutiger LT Pro 45 Light" panose="020B0403030504020204" pitchFamily="34" charset="0"/>
              <a:cs typeface="Arial"/>
            </a:endParaRP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>
          <a:xfrm>
            <a:off x="3124200" y="4857750"/>
            <a:ext cx="2895600" cy="273844"/>
          </a:xfrm>
        </p:spPr>
        <p:txBody>
          <a:bodyPr/>
          <a:lstStyle/>
          <a:p>
            <a:r>
              <a:rPr lang="de-DE" sz="900" dirty="0">
                <a:solidFill>
                  <a:srgbClr val="F2F2F2"/>
                </a:solidFill>
                <a:latin typeface="Frutiger LT Pro 45 Light" panose="020B0403030504020204" pitchFamily="34" charset="0"/>
                <a:cs typeface="Arial"/>
              </a:rPr>
              <a:t>ASTA</a:t>
            </a:r>
          </a:p>
        </p:txBody>
      </p:sp>
      <p:pic>
        <p:nvPicPr>
          <p:cNvPr id="10" name="Bild 9" descr="ASTA-Logo_CMYK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7846" y="0"/>
            <a:ext cx="925154" cy="1473325"/>
          </a:xfrm>
          <a:prstGeom prst="rect">
            <a:avLst/>
          </a:prstGeom>
        </p:spPr>
      </p:pic>
      <p:sp>
        <p:nvSpPr>
          <p:cNvPr id="15" name="object 3"/>
          <p:cNvSpPr txBox="1">
            <a:spLocks/>
          </p:cNvSpPr>
          <p:nvPr/>
        </p:nvSpPr>
        <p:spPr>
          <a:xfrm>
            <a:off x="4918664" y="1078156"/>
            <a:ext cx="2677671" cy="49244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/>
            <a:r>
              <a:rPr lang="de-DE" sz="3200" spc="55" dirty="0">
                <a:solidFill>
                  <a:srgbClr val="14184E"/>
                </a:solidFill>
                <a:latin typeface="Frutiger LT Pro 47 Light Cn" panose="020B0706030504020204" pitchFamily="34" charset="0"/>
              </a:rPr>
              <a:t>Berufskleidung</a:t>
            </a:r>
          </a:p>
        </p:txBody>
      </p:sp>
      <p:sp>
        <p:nvSpPr>
          <p:cNvPr id="16" name="object 4"/>
          <p:cNvSpPr txBox="1"/>
          <p:nvPr/>
        </p:nvSpPr>
        <p:spPr>
          <a:xfrm>
            <a:off x="4918665" y="1707654"/>
            <a:ext cx="2893695" cy="24416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de-DE" sz="1600" b="1" spc="25" dirty="0">
                <a:solidFill>
                  <a:srgbClr val="B1B3B6"/>
                </a:solidFill>
                <a:latin typeface="Frutiger LT Pro 47 Light Cn"/>
                <a:cs typeface="Frutiger LT Pro 47 Light Cn"/>
              </a:rPr>
              <a:t>Machen Sie Ihre Mitarbeiter jeden Tag zu Botschaftern Ihres Unternehmens:</a:t>
            </a:r>
            <a:endParaRPr lang="de-DE" sz="1600" dirty="0">
              <a:latin typeface="Frutiger LT Pro 47 Light Cn"/>
              <a:cs typeface="Frutiger LT Pro 47 Light Cn"/>
            </a:endParaRPr>
          </a:p>
          <a:p>
            <a:pPr marL="12700">
              <a:lnSpc>
                <a:spcPct val="100000"/>
              </a:lnSpc>
              <a:spcBef>
                <a:spcPts val="1415"/>
              </a:spcBef>
            </a:pPr>
            <a:r>
              <a:rPr lang="de-DE" sz="1600" b="1" dirty="0">
                <a:solidFill>
                  <a:srgbClr val="14184E"/>
                </a:solidFill>
                <a:latin typeface="Frutiger LT Pro 47 Light Cn"/>
                <a:cs typeface="Frutiger LT Pro 47 Light Cn"/>
              </a:rPr>
              <a:t>» </a:t>
            </a:r>
            <a:r>
              <a:rPr lang="de-DE" sz="1600" b="0" spc="10" dirty="0">
                <a:solidFill>
                  <a:srgbClr val="14184E"/>
                </a:solidFill>
                <a:latin typeface="Frutiger LT Pro 45 Light"/>
                <a:cs typeface="Frutiger LT Pro 45 Light"/>
              </a:rPr>
              <a:t>Berufskleidung</a:t>
            </a:r>
            <a:endParaRPr lang="de-DE" sz="1600" dirty="0">
              <a:solidFill>
                <a:srgbClr val="14184E"/>
              </a:solidFill>
              <a:latin typeface="Frutiger LT Pro 45 Light"/>
              <a:cs typeface="Frutiger LT Pro 45 Light"/>
            </a:endParaRPr>
          </a:p>
          <a:p>
            <a:pPr marL="12700">
              <a:lnSpc>
                <a:spcPct val="100000"/>
              </a:lnSpc>
              <a:spcBef>
                <a:spcPts val="1415"/>
              </a:spcBef>
            </a:pPr>
            <a:r>
              <a:rPr sz="1600" b="1" dirty="0">
                <a:solidFill>
                  <a:srgbClr val="14184E"/>
                </a:solidFill>
                <a:latin typeface="Frutiger LT Pro 47 Light Cn"/>
                <a:cs typeface="Frutiger LT Pro 47 Light Cn"/>
              </a:rPr>
              <a:t>»</a:t>
            </a:r>
            <a:r>
              <a:rPr sz="1600" b="1" spc="-40" dirty="0">
                <a:solidFill>
                  <a:srgbClr val="14184E"/>
                </a:solidFill>
                <a:latin typeface="Frutiger LT Pro 47 Light Cn"/>
                <a:cs typeface="Frutiger LT Pro 47 Light Cn"/>
              </a:rPr>
              <a:t> </a:t>
            </a:r>
            <a:r>
              <a:rPr lang="de-DE" sz="1600" b="0" spc="10" dirty="0">
                <a:solidFill>
                  <a:srgbClr val="14184E"/>
                </a:solidFill>
                <a:latin typeface="Frutiger LT Pro 45 Light"/>
                <a:cs typeface="Frutiger LT Pro 45 Light"/>
              </a:rPr>
              <a:t>Businesskleidung</a:t>
            </a:r>
            <a:endParaRPr sz="1600" dirty="0">
              <a:solidFill>
                <a:srgbClr val="14184E"/>
              </a:solidFill>
              <a:latin typeface="Frutiger LT Pro 45 Light"/>
              <a:cs typeface="Frutiger LT Pro 45 Light"/>
            </a:endParaRPr>
          </a:p>
          <a:p>
            <a:pPr marL="12700">
              <a:lnSpc>
                <a:spcPct val="100000"/>
              </a:lnSpc>
              <a:spcBef>
                <a:spcPts val="1415"/>
              </a:spcBef>
            </a:pPr>
            <a:r>
              <a:rPr sz="1600" b="1" dirty="0">
                <a:solidFill>
                  <a:srgbClr val="14184E"/>
                </a:solidFill>
                <a:latin typeface="Frutiger LT Pro 47 Light Cn"/>
                <a:cs typeface="Frutiger LT Pro 47 Light Cn"/>
              </a:rPr>
              <a:t>»</a:t>
            </a:r>
            <a:r>
              <a:rPr sz="1600" b="1" spc="-30" dirty="0">
                <a:solidFill>
                  <a:srgbClr val="14184E"/>
                </a:solidFill>
                <a:latin typeface="Frutiger LT Pro 47 Light Cn"/>
                <a:cs typeface="Frutiger LT Pro 47 Light Cn"/>
              </a:rPr>
              <a:t> </a:t>
            </a:r>
            <a:r>
              <a:rPr lang="de-DE" sz="1600" b="0" spc="10" dirty="0">
                <a:solidFill>
                  <a:srgbClr val="14184E"/>
                </a:solidFill>
                <a:latin typeface="Frutiger LT Pro 45 Light"/>
                <a:cs typeface="Frutiger LT Pro 45 Light"/>
              </a:rPr>
              <a:t>Imagekleidung</a:t>
            </a:r>
            <a:endParaRPr sz="1600" dirty="0">
              <a:solidFill>
                <a:srgbClr val="14184E"/>
              </a:solidFill>
              <a:latin typeface="Frutiger LT Pro 45 Light"/>
              <a:cs typeface="Frutiger LT Pro 45 Light"/>
            </a:endParaRPr>
          </a:p>
          <a:p>
            <a:pPr marL="12700">
              <a:lnSpc>
                <a:spcPct val="100000"/>
              </a:lnSpc>
              <a:spcBef>
                <a:spcPts val="1415"/>
              </a:spcBef>
            </a:pPr>
            <a:r>
              <a:rPr sz="1600" b="1" dirty="0">
                <a:solidFill>
                  <a:srgbClr val="14184E"/>
                </a:solidFill>
                <a:latin typeface="Frutiger LT Pro 47 Light Cn"/>
                <a:cs typeface="Frutiger LT Pro 47 Light Cn"/>
              </a:rPr>
              <a:t>» </a:t>
            </a:r>
            <a:r>
              <a:rPr sz="1600" b="0" spc="-25" dirty="0" err="1">
                <a:solidFill>
                  <a:srgbClr val="14184E"/>
                </a:solidFill>
                <a:latin typeface="Frutiger LT Pro 45 Light"/>
                <a:cs typeface="Frutiger LT Pro 45 Light"/>
              </a:rPr>
              <a:t>u.v.m</a:t>
            </a:r>
            <a:r>
              <a:rPr sz="1600" b="0" spc="-25" dirty="0">
                <a:solidFill>
                  <a:srgbClr val="14184E"/>
                </a:solidFill>
                <a:latin typeface="Frutiger LT Pro 45 Light"/>
                <a:cs typeface="Frutiger LT Pro 45 Light"/>
              </a:rPr>
              <a:t>.</a:t>
            </a:r>
            <a:r>
              <a:rPr lang="de-DE" sz="1600" b="0" spc="-25" dirty="0">
                <a:solidFill>
                  <a:srgbClr val="14184E"/>
                </a:solidFill>
                <a:latin typeface="Frutiger LT Pro 45 Light"/>
                <a:cs typeface="Frutiger LT Pro 45 Light"/>
              </a:rPr>
              <a:t> für ein einheitliches</a:t>
            </a:r>
            <a:endParaRPr sz="1600" dirty="0">
              <a:solidFill>
                <a:srgbClr val="14184E"/>
              </a:solidFill>
              <a:latin typeface="Frutiger LT Pro 45 Light"/>
              <a:cs typeface="Frutiger LT Pro 45 Light"/>
            </a:endParaRPr>
          </a:p>
        </p:txBody>
      </p:sp>
      <p:sp>
        <p:nvSpPr>
          <p:cNvPr id="12" name="object 2"/>
          <p:cNvSpPr/>
          <p:nvPr/>
        </p:nvSpPr>
        <p:spPr>
          <a:xfrm>
            <a:off x="683568" y="182775"/>
            <a:ext cx="3485733" cy="4341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4"/>
          <p:cNvSpPr txBox="1"/>
          <p:nvPr/>
        </p:nvSpPr>
        <p:spPr>
          <a:xfrm>
            <a:off x="5062681" y="4130148"/>
            <a:ext cx="2893695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de-DE" sz="1600" b="0" spc="-25" dirty="0">
                <a:solidFill>
                  <a:srgbClr val="14184E"/>
                </a:solidFill>
                <a:latin typeface="Frutiger LT Pro 45 Light"/>
                <a:cs typeface="Frutiger LT Pro 45 Light"/>
              </a:rPr>
              <a:t>Erscheinungsbild</a:t>
            </a:r>
            <a:endParaRPr sz="1600" dirty="0">
              <a:solidFill>
                <a:srgbClr val="14184E"/>
              </a:solidFill>
              <a:latin typeface="Frutiger LT Pro 45 Light"/>
              <a:cs typeface="Frutiger LT Pro 45 Light"/>
            </a:endParaRPr>
          </a:p>
        </p:txBody>
      </p:sp>
    </p:spTree>
    <p:extLst>
      <p:ext uri="{BB962C8B-B14F-4D97-AF65-F5344CB8AC3E}">
        <p14:creationId xmlns:p14="http://schemas.microsoft.com/office/powerpoint/2010/main" val="4005356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2" grpId="0" animBg="1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/>
          <p:cNvSpPr/>
          <p:nvPr/>
        </p:nvSpPr>
        <p:spPr>
          <a:xfrm>
            <a:off x="152400" y="133350"/>
            <a:ext cx="8839200" cy="4876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Bild 10" descr="footer.png"/>
          <p:cNvPicPr>
            <a:picLocks noChangeAspect="1"/>
          </p:cNvPicPr>
          <p:nvPr/>
        </p:nvPicPr>
        <p:blipFill>
          <a:blip r:embed="rId2"/>
          <a:srcRect b="91168"/>
          <a:stretch>
            <a:fillRect/>
          </a:stretch>
        </p:blipFill>
        <p:spPr>
          <a:xfrm>
            <a:off x="420236" y="4591050"/>
            <a:ext cx="8342764" cy="552450"/>
          </a:xfrm>
          <a:prstGeom prst="rect">
            <a:avLst/>
          </a:prstGeom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457200" y="4857750"/>
            <a:ext cx="2133600" cy="273844"/>
          </a:xfrm>
        </p:spPr>
        <p:txBody>
          <a:bodyPr/>
          <a:lstStyle/>
          <a:p>
            <a:fld id="{78CC73E0-C064-3F48-AFA4-34F50C2B1C53}" type="datetime1">
              <a:rPr lang="de-DE" sz="900" smtClean="0">
                <a:solidFill>
                  <a:schemeClr val="bg1">
                    <a:lumMod val="95000"/>
                  </a:schemeClr>
                </a:solidFill>
                <a:latin typeface="Frutiger LT Pro 45 Light" panose="020B0403030504020204" pitchFamily="34" charset="0"/>
                <a:cs typeface="Arial"/>
              </a:rPr>
              <a:pPr/>
              <a:t>07.02.2017</a:t>
            </a:fld>
            <a:endParaRPr lang="de-DE" sz="900" dirty="0">
              <a:solidFill>
                <a:schemeClr val="bg1">
                  <a:lumMod val="95000"/>
                </a:schemeClr>
              </a:solidFill>
              <a:latin typeface="Frutiger LT Pro 45 Light" panose="020B0403030504020204" pitchFamily="34" charset="0"/>
              <a:cs typeface="Arial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>
          <a:xfrm>
            <a:off x="6553200" y="4857750"/>
            <a:ext cx="2133600" cy="273844"/>
          </a:xfrm>
        </p:spPr>
        <p:txBody>
          <a:bodyPr/>
          <a:lstStyle/>
          <a:p>
            <a:fld id="{EF96E2CB-9687-CE4F-B719-F798F1EF16E3}" type="slidenum">
              <a:rPr lang="de-DE" sz="900" smtClean="0">
                <a:solidFill>
                  <a:srgbClr val="F2F2F2"/>
                </a:solidFill>
                <a:latin typeface="Frutiger LT Pro 45 Light" panose="020B0403030504020204" pitchFamily="34" charset="0"/>
                <a:cs typeface="Arial"/>
              </a:rPr>
              <a:pPr/>
              <a:t>9</a:t>
            </a:fld>
            <a:endParaRPr lang="de-DE" sz="900" dirty="0">
              <a:solidFill>
                <a:srgbClr val="F2F2F2"/>
              </a:solidFill>
              <a:latin typeface="Frutiger LT Pro 45 Light" panose="020B0403030504020204" pitchFamily="34" charset="0"/>
              <a:cs typeface="Arial"/>
            </a:endParaRP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>
          <a:xfrm>
            <a:off x="3124200" y="4857750"/>
            <a:ext cx="2895600" cy="273844"/>
          </a:xfrm>
        </p:spPr>
        <p:txBody>
          <a:bodyPr/>
          <a:lstStyle/>
          <a:p>
            <a:r>
              <a:rPr lang="de-DE" sz="900" dirty="0">
                <a:solidFill>
                  <a:srgbClr val="F2F2F2"/>
                </a:solidFill>
                <a:latin typeface="Frutiger LT Pro 45 Light" panose="020B0403030504020204" pitchFamily="34" charset="0"/>
                <a:cs typeface="Arial"/>
              </a:rPr>
              <a:t>ASTA</a:t>
            </a:r>
          </a:p>
        </p:txBody>
      </p:sp>
      <p:pic>
        <p:nvPicPr>
          <p:cNvPr id="10" name="Bild 9" descr="ASTA-Logo_CMYK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7846" y="0"/>
            <a:ext cx="925154" cy="1473325"/>
          </a:xfrm>
          <a:prstGeom prst="rect">
            <a:avLst/>
          </a:prstGeom>
        </p:spPr>
      </p:pic>
      <p:sp>
        <p:nvSpPr>
          <p:cNvPr id="15" name="object 3"/>
          <p:cNvSpPr txBox="1">
            <a:spLocks/>
          </p:cNvSpPr>
          <p:nvPr/>
        </p:nvSpPr>
        <p:spPr>
          <a:xfrm>
            <a:off x="611560" y="1078156"/>
            <a:ext cx="2457450" cy="49244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/>
            <a:r>
              <a:rPr lang="de-DE" sz="3200" spc="55" dirty="0">
                <a:solidFill>
                  <a:srgbClr val="14184E"/>
                </a:solidFill>
                <a:latin typeface="Frutiger LT Pro 47 Light Cn" panose="020B0706030504020204" pitchFamily="34" charset="0"/>
              </a:rPr>
              <a:t>Erste Hilfe</a:t>
            </a:r>
          </a:p>
        </p:txBody>
      </p:sp>
      <p:sp>
        <p:nvSpPr>
          <p:cNvPr id="12" name="object 5"/>
          <p:cNvSpPr/>
          <p:nvPr/>
        </p:nvSpPr>
        <p:spPr>
          <a:xfrm>
            <a:off x="4258428" y="180010"/>
            <a:ext cx="3481924" cy="4341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4"/>
          <p:cNvSpPr txBox="1"/>
          <p:nvPr/>
        </p:nvSpPr>
        <p:spPr>
          <a:xfrm>
            <a:off x="611560" y="1707654"/>
            <a:ext cx="3024336" cy="24416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de-DE" sz="1600" b="1" spc="25" dirty="0">
                <a:solidFill>
                  <a:srgbClr val="B1B3B6"/>
                </a:solidFill>
                <a:latin typeface="Frutiger LT Pro 47 Light Cn"/>
                <a:cs typeface="Frutiger LT Pro 47 Light Cn"/>
              </a:rPr>
              <a:t>Geben </a:t>
            </a:r>
            <a:r>
              <a:rPr sz="1600" b="1" spc="10" dirty="0">
                <a:solidFill>
                  <a:srgbClr val="B1B3B6"/>
                </a:solidFill>
                <a:latin typeface="Frutiger LT Pro 47 Light Cn"/>
                <a:cs typeface="Frutiger LT Pro 47 Light Cn"/>
              </a:rPr>
              <a:t>Sie </a:t>
            </a:r>
            <a:r>
              <a:rPr lang="de-DE" sz="1600" b="1" spc="20" dirty="0">
                <a:solidFill>
                  <a:srgbClr val="B1B3B6"/>
                </a:solidFill>
                <a:latin typeface="Frutiger LT Pro 47 Light Cn"/>
                <a:cs typeface="Frutiger LT Pro 47 Light Cn"/>
              </a:rPr>
              <a:t>Ihren Mitarbeitern auch im Fall der Fälle immer ein gutes Gefühl mit:</a:t>
            </a:r>
            <a:endParaRPr sz="1600" dirty="0">
              <a:latin typeface="Frutiger LT Pro 47 Light Cn"/>
              <a:cs typeface="Frutiger LT Pro 47 Light Cn"/>
            </a:endParaRPr>
          </a:p>
          <a:p>
            <a:pPr marL="12700">
              <a:lnSpc>
                <a:spcPct val="100000"/>
              </a:lnSpc>
              <a:spcBef>
                <a:spcPts val="1415"/>
              </a:spcBef>
            </a:pPr>
            <a:r>
              <a:rPr sz="1600" b="1" dirty="0">
                <a:solidFill>
                  <a:srgbClr val="14184E"/>
                </a:solidFill>
                <a:latin typeface="Frutiger LT Pro 47 Light Cn"/>
                <a:cs typeface="Frutiger LT Pro 47 Light Cn"/>
              </a:rPr>
              <a:t>» </a:t>
            </a:r>
            <a:r>
              <a:rPr lang="de-DE" sz="1600" b="0" spc="10" dirty="0">
                <a:solidFill>
                  <a:srgbClr val="14184E"/>
                </a:solidFill>
                <a:latin typeface="Frutiger LT Pro 45 Light"/>
                <a:cs typeface="Frutiger LT Pro 45 Light"/>
              </a:rPr>
              <a:t>Wundversorgung</a:t>
            </a:r>
            <a:endParaRPr sz="1600" dirty="0">
              <a:solidFill>
                <a:srgbClr val="14184E"/>
              </a:solidFill>
              <a:latin typeface="Frutiger LT Pro 45 Light"/>
              <a:cs typeface="Frutiger LT Pro 45 Light"/>
            </a:endParaRPr>
          </a:p>
          <a:p>
            <a:pPr marL="12700">
              <a:lnSpc>
                <a:spcPct val="100000"/>
              </a:lnSpc>
              <a:spcBef>
                <a:spcPts val="1415"/>
              </a:spcBef>
            </a:pPr>
            <a:r>
              <a:rPr sz="1600" b="1" dirty="0">
                <a:solidFill>
                  <a:srgbClr val="14184E"/>
                </a:solidFill>
                <a:latin typeface="Frutiger LT Pro 47 Light Cn"/>
                <a:cs typeface="Frutiger LT Pro 47 Light Cn"/>
              </a:rPr>
              <a:t>»</a:t>
            </a:r>
            <a:r>
              <a:rPr sz="1600" b="1" spc="-40" dirty="0">
                <a:solidFill>
                  <a:srgbClr val="14184E"/>
                </a:solidFill>
                <a:latin typeface="Frutiger LT Pro 47 Light Cn"/>
                <a:cs typeface="Frutiger LT Pro 47 Light Cn"/>
              </a:rPr>
              <a:t> </a:t>
            </a:r>
            <a:r>
              <a:rPr lang="de-DE" sz="1600" b="0" spc="10" dirty="0">
                <a:solidFill>
                  <a:srgbClr val="14184E"/>
                </a:solidFill>
                <a:latin typeface="Frutiger LT Pro 45 Light"/>
                <a:cs typeface="Frutiger LT Pro 45 Light"/>
              </a:rPr>
              <a:t>Verbandskästen und -schränken</a:t>
            </a:r>
            <a:endParaRPr sz="1600" dirty="0">
              <a:solidFill>
                <a:srgbClr val="14184E"/>
              </a:solidFill>
              <a:latin typeface="Frutiger LT Pro 45 Light"/>
              <a:cs typeface="Frutiger LT Pro 45 Light"/>
            </a:endParaRPr>
          </a:p>
          <a:p>
            <a:pPr marL="12700">
              <a:lnSpc>
                <a:spcPct val="100000"/>
              </a:lnSpc>
              <a:spcBef>
                <a:spcPts val="1415"/>
              </a:spcBef>
            </a:pPr>
            <a:r>
              <a:rPr sz="1600" b="1" dirty="0">
                <a:solidFill>
                  <a:srgbClr val="14184E"/>
                </a:solidFill>
                <a:latin typeface="Frutiger LT Pro 47 Light Cn"/>
                <a:cs typeface="Frutiger LT Pro 47 Light Cn"/>
              </a:rPr>
              <a:t>»</a:t>
            </a:r>
            <a:r>
              <a:rPr sz="1600" b="1" spc="-30" dirty="0">
                <a:solidFill>
                  <a:srgbClr val="14184E"/>
                </a:solidFill>
                <a:latin typeface="Frutiger LT Pro 47 Light Cn"/>
                <a:cs typeface="Frutiger LT Pro 47 Light Cn"/>
              </a:rPr>
              <a:t> </a:t>
            </a:r>
            <a:r>
              <a:rPr lang="de-DE" sz="1600" b="0" spc="10" dirty="0">
                <a:solidFill>
                  <a:srgbClr val="14184E"/>
                </a:solidFill>
                <a:latin typeface="Frutiger LT Pro 45 Light"/>
                <a:cs typeface="Frutiger LT Pro 45 Light"/>
              </a:rPr>
              <a:t>Augenspülungen</a:t>
            </a:r>
            <a:endParaRPr sz="1600" dirty="0">
              <a:solidFill>
                <a:srgbClr val="14184E"/>
              </a:solidFill>
              <a:latin typeface="Frutiger LT Pro 45 Light"/>
              <a:cs typeface="Frutiger LT Pro 45 Light"/>
            </a:endParaRPr>
          </a:p>
          <a:p>
            <a:pPr marL="12700">
              <a:lnSpc>
                <a:spcPct val="100000"/>
              </a:lnSpc>
              <a:spcBef>
                <a:spcPts val="1415"/>
              </a:spcBef>
            </a:pPr>
            <a:r>
              <a:rPr sz="1600" b="1" dirty="0">
                <a:solidFill>
                  <a:srgbClr val="14184E"/>
                </a:solidFill>
                <a:latin typeface="Frutiger LT Pro 47 Light Cn"/>
                <a:cs typeface="Frutiger LT Pro 47 Light Cn"/>
              </a:rPr>
              <a:t>» </a:t>
            </a:r>
            <a:r>
              <a:rPr lang="de-DE" sz="1600" b="0" spc="10" dirty="0">
                <a:solidFill>
                  <a:srgbClr val="14184E"/>
                </a:solidFill>
                <a:latin typeface="Frutiger LT Pro 45 Light"/>
                <a:cs typeface="Frutiger LT Pro 45 Light"/>
              </a:rPr>
              <a:t>Mitarbeiterschulungen</a:t>
            </a:r>
            <a:r>
              <a:rPr sz="1600" b="0" spc="75" dirty="0">
                <a:solidFill>
                  <a:srgbClr val="14184E"/>
                </a:solidFill>
                <a:latin typeface="Frutiger LT Pro 45 Light"/>
                <a:cs typeface="Frutiger LT Pro 45 Light"/>
              </a:rPr>
              <a:t> </a:t>
            </a:r>
            <a:r>
              <a:rPr sz="1600" b="0" spc="-25" dirty="0">
                <a:solidFill>
                  <a:srgbClr val="14184E"/>
                </a:solidFill>
                <a:latin typeface="Frutiger LT Pro 45 Light"/>
                <a:cs typeface="Frutiger LT Pro 45 Light"/>
              </a:rPr>
              <a:t>u.v.m.</a:t>
            </a:r>
            <a:endParaRPr sz="1600" dirty="0">
              <a:solidFill>
                <a:srgbClr val="14184E"/>
              </a:solidFill>
              <a:latin typeface="Frutiger LT Pro 45 Light"/>
              <a:cs typeface="Frutiger LT Pro 45 Light"/>
            </a:endParaRPr>
          </a:p>
        </p:txBody>
      </p:sp>
    </p:spTree>
    <p:extLst>
      <p:ext uri="{BB962C8B-B14F-4D97-AF65-F5344CB8AC3E}">
        <p14:creationId xmlns:p14="http://schemas.microsoft.com/office/powerpoint/2010/main" val="152226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2" grpId="0" animBg="1"/>
      <p:bldP spid="16" grpId="0"/>
    </p:bld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1270</Words>
  <Application>Microsoft Office PowerPoint</Application>
  <PresentationFormat>Bildschirmpräsentation (16:9)</PresentationFormat>
  <Paragraphs>363</Paragraphs>
  <Slides>34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34</vt:i4>
      </vt:variant>
    </vt:vector>
  </HeadingPairs>
  <TitlesOfParts>
    <vt:vector size="39" baseType="lpstr">
      <vt:lpstr>Arial</vt:lpstr>
      <vt:lpstr>Calibri</vt:lpstr>
      <vt:lpstr>Frutiger LT Pro 45 Light</vt:lpstr>
      <vt:lpstr>Frutiger LT Pro 47 Light Cn</vt:lpstr>
      <vt:lpstr>Office-Design</vt:lpstr>
      <vt:lpstr>Arbeitsschutz für Mittelstand, Industrie &amp; öffentliche Hand </vt:lpstr>
      <vt:lpstr>TEAM</vt:lpstr>
      <vt:lpstr>Wir sind für Sie im Einsatz</vt:lpstr>
      <vt:lpstr>Wir sind für Sie im Einsatz</vt:lpstr>
      <vt:lpstr>Wir sind für Sie im Einsatz</vt:lpstr>
      <vt:lpstr>Seit 1996 arbeitet ASTA kompetent und zuverlässig unter anderem für diese Branchen: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Arbeitsschutz bedeutet Zusammenarbeit</vt:lpstr>
      <vt:lpstr>Dafür steht unser neues SAFE-Prinzip: Für Sie heißt das im Detail:</vt:lpstr>
      <vt:lpstr>Dafür steht unser neues SAFE-Prinzip: Für Sie heißt das im Detail:</vt:lpstr>
      <vt:lpstr>Dafür steht unser neues SAFE-Prinzip: Für Sie heißt das im Detail:</vt:lpstr>
      <vt:lpstr>Dafür steht unser neues SAFE-Prinzip: Für Sie heißt das im Detail:</vt:lpstr>
      <vt:lpstr>Ihre Vorteile hinter diesem Konzept</vt:lpstr>
      <vt:lpstr>Ihre Vorteile hinter diesem Konzept</vt:lpstr>
      <vt:lpstr>Ihre Vorteile hinter diesem Konzept</vt:lpstr>
      <vt:lpstr>Ihre Vorteile hinter diesem Konzept</vt:lpstr>
      <vt:lpstr>Ihre Vorteile hinter diesem Konzept</vt:lpstr>
      <vt:lpstr>Ihre Vorteile hinter diesem Konzept</vt:lpstr>
      <vt:lpstr>Starke Partnermarken in allen Bereichen:</vt:lpstr>
      <vt:lpstr>Starke Partnermarken in allen Bereichen:</vt:lpstr>
      <vt:lpstr>PowerPoint-Präsentation</vt:lpstr>
      <vt:lpstr>Das Safe-Prinzip zeigt sich auch in der Zusammenarbeit als Systempartner.</vt:lpstr>
      <vt:lpstr>Profitieren Sie von Ihrem kundenspezifischen Webshop für Ihre Produkte.</vt:lpstr>
      <vt:lpstr>Weitere Vorteile bei der Kooperation mit ASTA:</vt:lpstr>
      <vt:lpstr>Weitere Fakten</vt:lpstr>
      <vt:lpstr>Zertifiziertes Qualitätsmanagement</vt:lpstr>
      <vt:lpstr>Datenschutz ist für ASTA Kundenschutz</vt:lpstr>
      <vt:lpstr>Nachhaltigkeit - Umweltpakt Bayern</vt:lpstr>
      <vt:lpstr>Welche FRAGEN haben Sie ? </vt:lpstr>
      <vt:lpstr>Machen Sie den Schritt  zu mehr Sicherheit! Wir beraten Sie gerne.  Auf gute Zusammenarbeit.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simon hirtreiter</dc:creator>
  <cp:lastModifiedBy>Armin Scheller</cp:lastModifiedBy>
  <cp:revision>140</cp:revision>
  <dcterms:created xsi:type="dcterms:W3CDTF">2015-03-23T17:17:39Z</dcterms:created>
  <dcterms:modified xsi:type="dcterms:W3CDTF">2017-02-07T15:37:43Z</dcterms:modified>
</cp:coreProperties>
</file>